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4"/>
  </p:notesMasterIdLst>
  <p:sldIdLst>
    <p:sldId id="256" r:id="rId4"/>
    <p:sldId id="395" r:id="rId5"/>
    <p:sldId id="335" r:id="rId6"/>
    <p:sldId id="385" r:id="rId7"/>
    <p:sldId id="383" r:id="rId8"/>
    <p:sldId id="345" r:id="rId9"/>
    <p:sldId id="346" r:id="rId10"/>
    <p:sldId id="348" r:id="rId11"/>
    <p:sldId id="355" r:id="rId12"/>
    <p:sldId id="365" r:id="rId13"/>
    <p:sldId id="349" r:id="rId14"/>
    <p:sldId id="351" r:id="rId15"/>
    <p:sldId id="338" r:id="rId16"/>
    <p:sldId id="363" r:id="rId17"/>
    <p:sldId id="367" r:id="rId18"/>
    <p:sldId id="380" r:id="rId19"/>
    <p:sldId id="376" r:id="rId20"/>
    <p:sldId id="374" r:id="rId21"/>
    <p:sldId id="336" r:id="rId22"/>
    <p:sldId id="377" r:id="rId23"/>
    <p:sldId id="261" r:id="rId24"/>
    <p:sldId id="316" r:id="rId25"/>
    <p:sldId id="273" r:id="rId26"/>
    <p:sldId id="283" r:id="rId27"/>
    <p:sldId id="318" r:id="rId28"/>
    <p:sldId id="319" r:id="rId29"/>
    <p:sldId id="394" r:id="rId30"/>
    <p:sldId id="391" r:id="rId31"/>
    <p:sldId id="286" r:id="rId32"/>
    <p:sldId id="378" r:id="rId3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EDF7"/>
    <a:srgbClr val="BD48F2"/>
    <a:srgbClr val="20E8E8"/>
    <a:srgbClr val="F018A3"/>
    <a:srgbClr val="DDFD3D"/>
    <a:srgbClr val="FF0066"/>
    <a:srgbClr val="D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9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7" d="100"/>
        <a:sy n="57" d="100"/>
      </p:scale>
      <p:origin x="0" y="-8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07ECFA-3836-4CD4-AEAF-B43666F72F6F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de-DE"/>
        </a:p>
      </dgm:t>
    </dgm:pt>
    <dgm:pt modelId="{29A0221D-EC7A-403E-8AED-9B59300434EC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b="1" dirty="0"/>
            <a:t>Sensibilisierung / Kommunikation / Haltung</a:t>
          </a:r>
        </a:p>
      </dgm:t>
    </dgm:pt>
    <dgm:pt modelId="{5689A9D2-4D73-4F01-900E-9EE4A36061CA}" type="parTrans" cxnId="{A9EA34F4-7EFD-4B75-AEFD-1E95ECD0243F}">
      <dgm:prSet/>
      <dgm:spPr/>
      <dgm:t>
        <a:bodyPr/>
        <a:lstStyle/>
        <a:p>
          <a:endParaRPr lang="de-DE"/>
        </a:p>
      </dgm:t>
    </dgm:pt>
    <dgm:pt modelId="{EED409F2-054B-47C8-BE44-3CD06A21F608}" type="sibTrans" cxnId="{A9EA34F4-7EFD-4B75-AEFD-1E95ECD0243F}">
      <dgm:prSet/>
      <dgm:spPr/>
      <dgm:t>
        <a:bodyPr/>
        <a:lstStyle/>
        <a:p>
          <a:endParaRPr lang="de-DE"/>
        </a:p>
      </dgm:t>
    </dgm:pt>
    <dgm:pt modelId="{EC09F1E2-7A28-46B5-9F67-68A0EB4AA59B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dirty="0"/>
            <a:t>Bestehende Vereine, Chöre, Tanzschulen, Bands, etc. entwickeln eine Haltung und reflektieren ihr Wirken in der Stadt Kloten im Bezug auf das Zusammenleben</a:t>
          </a:r>
        </a:p>
      </dgm:t>
    </dgm:pt>
    <dgm:pt modelId="{909193CD-AFFC-4C5A-AE0A-0283C7F1826C}" type="parTrans" cxnId="{F8A6B01C-AB04-4AF2-8159-268760BE1E3D}">
      <dgm:prSet/>
      <dgm:spPr/>
      <dgm:t>
        <a:bodyPr/>
        <a:lstStyle/>
        <a:p>
          <a:endParaRPr lang="de-DE"/>
        </a:p>
      </dgm:t>
    </dgm:pt>
    <dgm:pt modelId="{AA649D83-2146-4517-9D83-D81979B6D7EB}" type="sibTrans" cxnId="{F8A6B01C-AB04-4AF2-8159-268760BE1E3D}">
      <dgm:prSet/>
      <dgm:spPr/>
      <dgm:t>
        <a:bodyPr/>
        <a:lstStyle/>
        <a:p>
          <a:endParaRPr lang="de-DE"/>
        </a:p>
      </dgm:t>
    </dgm:pt>
    <dgm:pt modelId="{8FFF19C8-01B3-454A-986E-A0A3053135DE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de-DE" b="1" dirty="0"/>
            <a:t>Förderung und Stärkung Zusammenleben</a:t>
          </a:r>
        </a:p>
      </dgm:t>
    </dgm:pt>
    <dgm:pt modelId="{BF3B78E1-31E3-45FE-B448-358089FEED29}" type="parTrans" cxnId="{D24FDA16-E816-4FF0-ACF1-1FDA85D72DB9}">
      <dgm:prSet/>
      <dgm:spPr/>
      <dgm:t>
        <a:bodyPr/>
        <a:lstStyle/>
        <a:p>
          <a:endParaRPr lang="de-DE"/>
        </a:p>
      </dgm:t>
    </dgm:pt>
    <dgm:pt modelId="{80B017CB-3C04-43F5-816F-09D1043EFC35}" type="sibTrans" cxnId="{D24FDA16-E816-4FF0-ACF1-1FDA85D72DB9}">
      <dgm:prSet/>
      <dgm:spPr/>
      <dgm:t>
        <a:bodyPr/>
        <a:lstStyle/>
        <a:p>
          <a:endParaRPr lang="de-DE"/>
        </a:p>
      </dgm:t>
    </dgm:pt>
    <dgm:pt modelId="{E1D05D13-27AD-4A7C-B153-0E61CCF6073E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de-DE" dirty="0"/>
        </a:p>
      </dgm:t>
    </dgm:pt>
    <dgm:pt modelId="{9A2E1638-E948-4CEE-8B49-EC2E000301A1}" type="parTrans" cxnId="{B28ADBF7-5DFF-4897-B137-8D46BD293E93}">
      <dgm:prSet/>
      <dgm:spPr/>
      <dgm:t>
        <a:bodyPr/>
        <a:lstStyle/>
        <a:p>
          <a:endParaRPr lang="de-DE"/>
        </a:p>
      </dgm:t>
    </dgm:pt>
    <dgm:pt modelId="{41E414F0-EE17-49C4-87D1-82D8DFA3EA12}" type="sibTrans" cxnId="{B28ADBF7-5DFF-4897-B137-8D46BD293E93}">
      <dgm:prSet/>
      <dgm:spPr/>
      <dgm:t>
        <a:bodyPr/>
        <a:lstStyle/>
        <a:p>
          <a:endParaRPr lang="de-DE"/>
        </a:p>
      </dgm:t>
    </dgm:pt>
    <dgm:pt modelId="{5F499F69-0358-4E00-9778-33E314DF437D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dirty="0"/>
            <a:t>Zugang zum musikalischen und tänzerischen Angebot in der Stadt</a:t>
          </a:r>
        </a:p>
      </dgm:t>
    </dgm:pt>
    <dgm:pt modelId="{131CEEE6-8B0F-4887-84D9-9A031112E0F8}" type="parTrans" cxnId="{A808515A-9A7B-44D6-881C-2AD4ADA1C735}">
      <dgm:prSet/>
      <dgm:spPr/>
      <dgm:t>
        <a:bodyPr/>
        <a:lstStyle/>
        <a:p>
          <a:endParaRPr lang="de-DE"/>
        </a:p>
      </dgm:t>
    </dgm:pt>
    <dgm:pt modelId="{D7087DC8-932E-4A17-8BEB-B45CBF503B9E}" type="sibTrans" cxnId="{A808515A-9A7B-44D6-881C-2AD4ADA1C735}">
      <dgm:prSet/>
      <dgm:spPr/>
      <dgm:t>
        <a:bodyPr/>
        <a:lstStyle/>
        <a:p>
          <a:endParaRPr lang="de-DE"/>
        </a:p>
      </dgm:t>
    </dgm:pt>
    <dgm:pt modelId="{8755529F-17F9-49E4-97E8-B716F18B50B4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de-DE" dirty="0"/>
            <a:t>Fokus auf der Kulturvermittlung, Begleitung von interessierten Menschen</a:t>
          </a:r>
        </a:p>
      </dgm:t>
    </dgm:pt>
    <dgm:pt modelId="{5897CDBE-916A-4CE4-9B5B-8D62D88DD3B8}" type="parTrans" cxnId="{734DC691-F41F-4DAD-8A35-B829FD4792B6}">
      <dgm:prSet/>
      <dgm:spPr/>
      <dgm:t>
        <a:bodyPr/>
        <a:lstStyle/>
        <a:p>
          <a:endParaRPr lang="de-DE"/>
        </a:p>
      </dgm:t>
    </dgm:pt>
    <dgm:pt modelId="{9BECEAB0-1118-47F2-9331-6252FD7D21AD}" type="sibTrans" cxnId="{734DC691-F41F-4DAD-8A35-B829FD4792B6}">
      <dgm:prSet/>
      <dgm:spPr/>
      <dgm:t>
        <a:bodyPr/>
        <a:lstStyle/>
        <a:p>
          <a:endParaRPr lang="de-DE"/>
        </a:p>
      </dgm:t>
    </dgm:pt>
    <dgm:pt modelId="{2B35F886-4073-48B8-91A2-448F102736E8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de-DE" dirty="0"/>
            <a:t>Sichtbarer Startanlass im Stadtzentrum</a:t>
          </a:r>
        </a:p>
      </dgm:t>
    </dgm:pt>
    <dgm:pt modelId="{803F7817-75A1-4228-A963-749EF03736C7}" type="parTrans" cxnId="{4DD847C4-39C2-4EDD-9976-5A940D716322}">
      <dgm:prSet/>
      <dgm:spPr/>
      <dgm:t>
        <a:bodyPr/>
        <a:lstStyle/>
        <a:p>
          <a:endParaRPr lang="de-DE"/>
        </a:p>
      </dgm:t>
    </dgm:pt>
    <dgm:pt modelId="{EE70C5FF-C3DD-4FA2-8A19-2FB4B3532B31}" type="sibTrans" cxnId="{4DD847C4-39C2-4EDD-9976-5A940D716322}">
      <dgm:prSet/>
      <dgm:spPr/>
      <dgm:t>
        <a:bodyPr/>
        <a:lstStyle/>
        <a:p>
          <a:endParaRPr lang="de-DE"/>
        </a:p>
      </dgm:t>
    </dgm:pt>
    <dgm:pt modelId="{ADA8D9AC-74F6-4220-BD71-689B15DF838B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dirty="0"/>
            <a:t>Präsenz und Integration bei institutionalisierten </a:t>
          </a:r>
          <a:r>
            <a:rPr lang="de-DE" dirty="0" err="1"/>
            <a:t>Gefässen</a:t>
          </a:r>
          <a:endParaRPr lang="de-DE" dirty="0"/>
        </a:p>
      </dgm:t>
    </dgm:pt>
    <dgm:pt modelId="{C30E361E-A077-4628-92D0-29FA3F8BEADF}" type="parTrans" cxnId="{917EAA3B-F745-47ED-B38A-D4D4352BEE56}">
      <dgm:prSet/>
      <dgm:spPr/>
      <dgm:t>
        <a:bodyPr/>
        <a:lstStyle/>
        <a:p>
          <a:endParaRPr lang="de-DE"/>
        </a:p>
      </dgm:t>
    </dgm:pt>
    <dgm:pt modelId="{50163AF0-63B0-416A-82B2-285B40EBDF38}" type="sibTrans" cxnId="{917EAA3B-F745-47ED-B38A-D4D4352BEE56}">
      <dgm:prSet/>
      <dgm:spPr/>
      <dgm:t>
        <a:bodyPr/>
        <a:lstStyle/>
        <a:p>
          <a:endParaRPr lang="de-DE"/>
        </a:p>
      </dgm:t>
    </dgm:pt>
    <dgm:pt modelId="{59F97880-0CDE-4757-9DFC-7A34C5166E9A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dirty="0"/>
            <a:t>Schaffen von neuen Plattformen / Kommunikationsformen</a:t>
          </a:r>
        </a:p>
      </dgm:t>
    </dgm:pt>
    <dgm:pt modelId="{599BC586-193C-4F04-A659-D30498C2601A}" type="parTrans" cxnId="{9D53A7D9-6B41-4214-9156-3FD1B2D525BF}">
      <dgm:prSet/>
      <dgm:spPr/>
      <dgm:t>
        <a:bodyPr/>
        <a:lstStyle/>
        <a:p>
          <a:endParaRPr lang="de-DE"/>
        </a:p>
      </dgm:t>
    </dgm:pt>
    <dgm:pt modelId="{7B9034C2-B209-47F5-A7D3-DEBA6C0217A3}" type="sibTrans" cxnId="{9D53A7D9-6B41-4214-9156-3FD1B2D525BF}">
      <dgm:prSet/>
      <dgm:spPr/>
      <dgm:t>
        <a:bodyPr/>
        <a:lstStyle/>
        <a:p>
          <a:endParaRPr lang="de-DE"/>
        </a:p>
      </dgm:t>
    </dgm:pt>
    <dgm:pt modelId="{EF33B084-10BD-4CB7-8468-2FC4C335CF5E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dirty="0"/>
            <a:t>Nutzung von Synergien mit Partnerschaften (Wirtschaft / Schule / Kirchen, etc.)</a:t>
          </a:r>
        </a:p>
      </dgm:t>
    </dgm:pt>
    <dgm:pt modelId="{DDB15FC6-ECB9-4AEA-B43D-FE2B495555AB}" type="parTrans" cxnId="{9BD58C78-E6C8-4A07-83D6-001F4074B7E6}">
      <dgm:prSet/>
      <dgm:spPr/>
      <dgm:t>
        <a:bodyPr/>
        <a:lstStyle/>
        <a:p>
          <a:endParaRPr lang="de-DE"/>
        </a:p>
      </dgm:t>
    </dgm:pt>
    <dgm:pt modelId="{6121E087-29A2-4033-9F32-F807CEA1FD5A}" type="sibTrans" cxnId="{9BD58C78-E6C8-4A07-83D6-001F4074B7E6}">
      <dgm:prSet/>
      <dgm:spPr/>
      <dgm:t>
        <a:bodyPr/>
        <a:lstStyle/>
        <a:p>
          <a:endParaRPr lang="de-DE"/>
        </a:p>
      </dgm:t>
    </dgm:pt>
    <dgm:pt modelId="{1238A0E6-26D5-4F5E-926B-E53B63689E18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de-DE" dirty="0"/>
            <a:t>Aufbau Projektchor "</a:t>
          </a:r>
          <a:r>
            <a:rPr lang="de-DE" dirty="0" err="1"/>
            <a:t>Voices</a:t>
          </a:r>
          <a:r>
            <a:rPr lang="de-DE" dirty="0"/>
            <a:t> </a:t>
          </a:r>
          <a:r>
            <a:rPr lang="de-DE" dirty="0" err="1"/>
            <a:t>of</a:t>
          </a:r>
          <a:r>
            <a:rPr lang="de-DE" dirty="0"/>
            <a:t> </a:t>
          </a:r>
          <a:r>
            <a:rPr lang="de-DE" dirty="0" err="1"/>
            <a:t>Nations</a:t>
          </a:r>
          <a:r>
            <a:rPr lang="de-DE" dirty="0"/>
            <a:t>" / Tanzproben</a:t>
          </a:r>
        </a:p>
      </dgm:t>
    </dgm:pt>
    <dgm:pt modelId="{F7E17645-1B58-4D0B-A0DE-8F5DC3F69B54}" type="parTrans" cxnId="{D7D90F2A-980F-4CD0-9986-8BA08743F6C5}">
      <dgm:prSet/>
      <dgm:spPr/>
      <dgm:t>
        <a:bodyPr/>
        <a:lstStyle/>
        <a:p>
          <a:endParaRPr lang="de-DE"/>
        </a:p>
      </dgm:t>
    </dgm:pt>
    <dgm:pt modelId="{292B808B-6E3E-429E-B2B2-700B515A83CD}" type="sibTrans" cxnId="{D7D90F2A-980F-4CD0-9986-8BA08743F6C5}">
      <dgm:prSet/>
      <dgm:spPr/>
      <dgm:t>
        <a:bodyPr/>
        <a:lstStyle/>
        <a:p>
          <a:endParaRPr lang="de-DE"/>
        </a:p>
      </dgm:t>
    </dgm:pt>
    <dgm:pt modelId="{3428B88F-9E0A-4853-9552-BB7B85956803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de-DE" dirty="0"/>
            <a:t>Aufbau "Wohnzimmerkonzerte" in Zusammenarbeit mit Spitex / Verein Nachbarschaftshilfe</a:t>
          </a:r>
        </a:p>
      </dgm:t>
    </dgm:pt>
    <dgm:pt modelId="{EB4DC2E0-131F-4569-AB5B-10DCBC28BC41}" type="parTrans" cxnId="{0866DDD5-110A-4ECD-BB1C-40C91728C7B9}">
      <dgm:prSet/>
      <dgm:spPr/>
      <dgm:t>
        <a:bodyPr/>
        <a:lstStyle/>
        <a:p>
          <a:endParaRPr lang="de-DE"/>
        </a:p>
      </dgm:t>
    </dgm:pt>
    <dgm:pt modelId="{DD66DFDA-745E-4D43-AAFC-513A913BEC41}" type="sibTrans" cxnId="{0866DDD5-110A-4ECD-BB1C-40C91728C7B9}">
      <dgm:prSet/>
      <dgm:spPr/>
      <dgm:t>
        <a:bodyPr/>
        <a:lstStyle/>
        <a:p>
          <a:endParaRPr lang="de-DE"/>
        </a:p>
      </dgm:t>
    </dgm:pt>
    <dgm:pt modelId="{045432AD-39BA-4A81-8B7C-6651867E20B3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de-DE" dirty="0"/>
            <a:t>Soziales Mandat im Gemeinwesen</a:t>
          </a:r>
        </a:p>
      </dgm:t>
    </dgm:pt>
    <dgm:pt modelId="{264C248A-D383-4777-A9E1-955E125DFACE}" type="parTrans" cxnId="{18B1DB52-FABC-4E1A-A71D-73C1D24FD002}">
      <dgm:prSet/>
      <dgm:spPr/>
      <dgm:t>
        <a:bodyPr/>
        <a:lstStyle/>
        <a:p>
          <a:endParaRPr lang="de-CH"/>
        </a:p>
      </dgm:t>
    </dgm:pt>
    <dgm:pt modelId="{6E1C13AB-F6F0-4774-B438-CD352601679F}" type="sibTrans" cxnId="{18B1DB52-FABC-4E1A-A71D-73C1D24FD002}">
      <dgm:prSet/>
      <dgm:spPr/>
      <dgm:t>
        <a:bodyPr/>
        <a:lstStyle/>
        <a:p>
          <a:endParaRPr lang="de-CH"/>
        </a:p>
      </dgm:t>
    </dgm:pt>
    <dgm:pt modelId="{30D006FF-0E11-463E-87AC-B120554AF6C1}" type="pres">
      <dgm:prSet presAssocID="{E707ECFA-3836-4CD4-AEAF-B43666F72F6F}" presName="linear" presStyleCnt="0">
        <dgm:presLayoutVars>
          <dgm:dir/>
          <dgm:resizeHandles val="exact"/>
        </dgm:presLayoutVars>
      </dgm:prSet>
      <dgm:spPr/>
    </dgm:pt>
    <dgm:pt modelId="{52A7EBBB-CE43-434D-9C17-1012919F841F}" type="pres">
      <dgm:prSet presAssocID="{29A0221D-EC7A-403E-8AED-9B59300434EC}" presName="comp" presStyleCnt="0"/>
      <dgm:spPr/>
    </dgm:pt>
    <dgm:pt modelId="{1CC91656-FABB-4DBC-B554-FB6239D4669C}" type="pres">
      <dgm:prSet presAssocID="{29A0221D-EC7A-403E-8AED-9B59300434EC}" presName="box" presStyleLbl="node1" presStyleIdx="0" presStyleCnt="2"/>
      <dgm:spPr/>
    </dgm:pt>
    <dgm:pt modelId="{514C93C1-1E30-44F4-921E-4A921846D1D2}" type="pres">
      <dgm:prSet presAssocID="{29A0221D-EC7A-403E-8AED-9B59300434EC}" presName="img" presStyleLbl="fgImgPlac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B280CB75-7DA9-40D7-895C-C7EB71DFF2DB}" type="pres">
      <dgm:prSet presAssocID="{29A0221D-EC7A-403E-8AED-9B59300434EC}" presName="text" presStyleLbl="node1" presStyleIdx="0" presStyleCnt="2">
        <dgm:presLayoutVars>
          <dgm:bulletEnabled val="1"/>
        </dgm:presLayoutVars>
      </dgm:prSet>
      <dgm:spPr/>
    </dgm:pt>
    <dgm:pt modelId="{F890A5AA-BCCF-4720-BF76-E03B22B255F7}" type="pres">
      <dgm:prSet presAssocID="{EED409F2-054B-47C8-BE44-3CD06A21F608}" presName="spacer" presStyleCnt="0"/>
      <dgm:spPr/>
    </dgm:pt>
    <dgm:pt modelId="{FA8F1A30-D5E1-40C9-83C3-853657A49571}" type="pres">
      <dgm:prSet presAssocID="{8FFF19C8-01B3-454A-986E-A0A3053135DE}" presName="comp" presStyleCnt="0"/>
      <dgm:spPr/>
    </dgm:pt>
    <dgm:pt modelId="{34935B06-4D71-4EB7-A2E7-895A28D8C823}" type="pres">
      <dgm:prSet presAssocID="{8FFF19C8-01B3-454A-986E-A0A3053135DE}" presName="box" presStyleLbl="node1" presStyleIdx="1" presStyleCnt="2"/>
      <dgm:spPr/>
    </dgm:pt>
    <dgm:pt modelId="{2658F2DF-3EDA-458B-9CD6-2AC43207F75D}" type="pres">
      <dgm:prSet presAssocID="{8FFF19C8-01B3-454A-986E-A0A3053135DE}" presName="img" presStyleLbl="fgImgPlace1" presStyleIdx="1" presStyleCnt="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FB978304-7D78-4174-A90F-EE4F76942077}" type="pres">
      <dgm:prSet presAssocID="{8FFF19C8-01B3-454A-986E-A0A3053135DE}" presName="text" presStyleLbl="node1" presStyleIdx="1" presStyleCnt="2">
        <dgm:presLayoutVars>
          <dgm:bulletEnabled val="1"/>
        </dgm:presLayoutVars>
      </dgm:prSet>
      <dgm:spPr/>
    </dgm:pt>
  </dgm:ptLst>
  <dgm:cxnLst>
    <dgm:cxn modelId="{D1F2BF04-E69C-4532-BB41-AE5BCB62C148}" type="presOf" srcId="{2B35F886-4073-48B8-91A2-448F102736E8}" destId="{34935B06-4D71-4EB7-A2E7-895A28D8C823}" srcOrd="0" destOrd="4" presId="urn:microsoft.com/office/officeart/2005/8/layout/vList4"/>
    <dgm:cxn modelId="{2E3B4C09-4840-4BB3-B318-8B6E249405B9}" type="presOf" srcId="{045432AD-39BA-4A81-8B7C-6651867E20B3}" destId="{34935B06-4D71-4EB7-A2E7-895A28D8C823}" srcOrd="0" destOrd="5" presId="urn:microsoft.com/office/officeart/2005/8/layout/vList4"/>
    <dgm:cxn modelId="{F28A4616-848B-48E2-8BCC-41C4ACBAC16F}" type="presOf" srcId="{EF33B084-10BD-4CB7-8468-2FC4C335CF5E}" destId="{B280CB75-7DA9-40D7-895C-C7EB71DFF2DB}" srcOrd="1" destOrd="5" presId="urn:microsoft.com/office/officeart/2005/8/layout/vList4"/>
    <dgm:cxn modelId="{3A69D416-2F97-4018-83B0-E5BF81EC8C28}" type="presOf" srcId="{8FFF19C8-01B3-454A-986E-A0A3053135DE}" destId="{34935B06-4D71-4EB7-A2E7-895A28D8C823}" srcOrd="0" destOrd="0" presId="urn:microsoft.com/office/officeart/2005/8/layout/vList4"/>
    <dgm:cxn modelId="{D24FDA16-E816-4FF0-ACF1-1FDA85D72DB9}" srcId="{E707ECFA-3836-4CD4-AEAF-B43666F72F6F}" destId="{8FFF19C8-01B3-454A-986E-A0A3053135DE}" srcOrd="1" destOrd="0" parTransId="{BF3B78E1-31E3-45FE-B448-358089FEED29}" sibTransId="{80B017CB-3C04-43F5-816F-09D1043EFC35}"/>
    <dgm:cxn modelId="{F8A6B01C-AB04-4AF2-8159-268760BE1E3D}" srcId="{29A0221D-EC7A-403E-8AED-9B59300434EC}" destId="{EC09F1E2-7A28-46B5-9F67-68A0EB4AA59B}" srcOrd="0" destOrd="0" parTransId="{909193CD-AFFC-4C5A-AE0A-0283C7F1826C}" sibTransId="{AA649D83-2146-4517-9D83-D81979B6D7EB}"/>
    <dgm:cxn modelId="{5594081D-3BAC-4A7C-ACEF-DFAB8C0D1848}" type="presOf" srcId="{EF33B084-10BD-4CB7-8468-2FC4C335CF5E}" destId="{1CC91656-FABB-4DBC-B554-FB6239D4669C}" srcOrd="0" destOrd="5" presId="urn:microsoft.com/office/officeart/2005/8/layout/vList4"/>
    <dgm:cxn modelId="{C3CA1022-9717-4C1C-BB51-643A7DE40DF5}" type="presOf" srcId="{ADA8D9AC-74F6-4220-BD71-689B15DF838B}" destId="{1CC91656-FABB-4DBC-B554-FB6239D4669C}" srcOrd="0" destOrd="3" presId="urn:microsoft.com/office/officeart/2005/8/layout/vList4"/>
    <dgm:cxn modelId="{D7D90F2A-980F-4CD0-9986-8BA08743F6C5}" srcId="{8FFF19C8-01B3-454A-986E-A0A3053135DE}" destId="{1238A0E6-26D5-4F5E-926B-E53B63689E18}" srcOrd="1" destOrd="0" parTransId="{F7E17645-1B58-4D0B-A0DE-8F5DC3F69B54}" sibTransId="{292B808B-6E3E-429E-B2B2-700B515A83CD}"/>
    <dgm:cxn modelId="{917EAA3B-F745-47ED-B38A-D4D4352BEE56}" srcId="{29A0221D-EC7A-403E-8AED-9B59300434EC}" destId="{ADA8D9AC-74F6-4220-BD71-689B15DF838B}" srcOrd="2" destOrd="0" parTransId="{C30E361E-A077-4628-92D0-29FA3F8BEADF}" sibTransId="{50163AF0-63B0-416A-82B2-285B40EBDF38}"/>
    <dgm:cxn modelId="{F1C48663-A511-4190-9743-635BC967ABBE}" type="presOf" srcId="{8755529F-17F9-49E4-97E8-B716F18B50B4}" destId="{FB978304-7D78-4174-A90F-EE4F76942077}" srcOrd="1" destOrd="1" presId="urn:microsoft.com/office/officeart/2005/8/layout/vList4"/>
    <dgm:cxn modelId="{D06BE469-A976-4645-89F2-A19B20F55761}" type="presOf" srcId="{5F499F69-0358-4E00-9778-33E314DF437D}" destId="{B280CB75-7DA9-40D7-895C-C7EB71DFF2DB}" srcOrd="1" destOrd="2" presId="urn:microsoft.com/office/officeart/2005/8/layout/vList4"/>
    <dgm:cxn modelId="{3C33E94A-F3BA-43C9-99EC-8AAF16C559E8}" type="presOf" srcId="{ADA8D9AC-74F6-4220-BD71-689B15DF838B}" destId="{B280CB75-7DA9-40D7-895C-C7EB71DFF2DB}" srcOrd="1" destOrd="3" presId="urn:microsoft.com/office/officeart/2005/8/layout/vList4"/>
    <dgm:cxn modelId="{BD61246F-8382-4A43-A4F6-E2E5E7EA4FD5}" type="presOf" srcId="{5F499F69-0358-4E00-9778-33E314DF437D}" destId="{1CC91656-FABB-4DBC-B554-FB6239D4669C}" srcOrd="0" destOrd="2" presId="urn:microsoft.com/office/officeart/2005/8/layout/vList4"/>
    <dgm:cxn modelId="{18B1DB52-FABC-4E1A-A71D-73C1D24FD002}" srcId="{8FFF19C8-01B3-454A-986E-A0A3053135DE}" destId="{045432AD-39BA-4A81-8B7C-6651867E20B3}" srcOrd="4" destOrd="0" parTransId="{264C248A-D383-4777-A9E1-955E125DFACE}" sibTransId="{6E1C13AB-F6F0-4774-B438-CD352601679F}"/>
    <dgm:cxn modelId="{05C21973-8EE9-45F2-BFCF-821BA7D091AD}" type="presOf" srcId="{1238A0E6-26D5-4F5E-926B-E53B63689E18}" destId="{34935B06-4D71-4EB7-A2E7-895A28D8C823}" srcOrd="0" destOrd="2" presId="urn:microsoft.com/office/officeart/2005/8/layout/vList4"/>
    <dgm:cxn modelId="{9BD58C78-E6C8-4A07-83D6-001F4074B7E6}" srcId="{29A0221D-EC7A-403E-8AED-9B59300434EC}" destId="{EF33B084-10BD-4CB7-8468-2FC4C335CF5E}" srcOrd="4" destOrd="0" parTransId="{DDB15FC6-ECB9-4AEA-B43D-FE2B495555AB}" sibTransId="{6121E087-29A2-4033-9F32-F807CEA1FD5A}"/>
    <dgm:cxn modelId="{A808515A-9A7B-44D6-881C-2AD4ADA1C735}" srcId="{29A0221D-EC7A-403E-8AED-9B59300434EC}" destId="{5F499F69-0358-4E00-9778-33E314DF437D}" srcOrd="1" destOrd="0" parTransId="{131CEEE6-8B0F-4887-84D9-9A031112E0F8}" sibTransId="{D7087DC8-932E-4A17-8BEB-B45CBF503B9E}"/>
    <dgm:cxn modelId="{2D533285-28F3-45CB-9D84-B650C70DC2D5}" type="presOf" srcId="{EC09F1E2-7A28-46B5-9F67-68A0EB4AA59B}" destId="{B280CB75-7DA9-40D7-895C-C7EB71DFF2DB}" srcOrd="1" destOrd="1" presId="urn:microsoft.com/office/officeart/2005/8/layout/vList4"/>
    <dgm:cxn modelId="{D5574B8C-7D62-4299-BB5B-7333C54EE4F5}" type="presOf" srcId="{8755529F-17F9-49E4-97E8-B716F18B50B4}" destId="{34935B06-4D71-4EB7-A2E7-895A28D8C823}" srcOrd="0" destOrd="1" presId="urn:microsoft.com/office/officeart/2005/8/layout/vList4"/>
    <dgm:cxn modelId="{734DC691-F41F-4DAD-8A35-B829FD4792B6}" srcId="{8FFF19C8-01B3-454A-986E-A0A3053135DE}" destId="{8755529F-17F9-49E4-97E8-B716F18B50B4}" srcOrd="0" destOrd="0" parTransId="{5897CDBE-916A-4CE4-9B5B-8D62D88DD3B8}" sibTransId="{9BECEAB0-1118-47F2-9331-6252FD7D21AD}"/>
    <dgm:cxn modelId="{EDC80892-8AB9-4B4A-A9BA-BDB63C46755D}" type="presOf" srcId="{3428B88F-9E0A-4853-9552-BB7B85956803}" destId="{FB978304-7D78-4174-A90F-EE4F76942077}" srcOrd="1" destOrd="3" presId="urn:microsoft.com/office/officeart/2005/8/layout/vList4"/>
    <dgm:cxn modelId="{C8CF6B93-D7F0-48AA-9B01-F1249B4F686D}" type="presOf" srcId="{59F97880-0CDE-4757-9DFC-7A34C5166E9A}" destId="{B280CB75-7DA9-40D7-895C-C7EB71DFF2DB}" srcOrd="1" destOrd="4" presId="urn:microsoft.com/office/officeart/2005/8/layout/vList4"/>
    <dgm:cxn modelId="{C01B509D-DEB4-4422-8A47-0255BC3C9682}" type="presOf" srcId="{8FFF19C8-01B3-454A-986E-A0A3053135DE}" destId="{FB978304-7D78-4174-A90F-EE4F76942077}" srcOrd="1" destOrd="0" presId="urn:microsoft.com/office/officeart/2005/8/layout/vList4"/>
    <dgm:cxn modelId="{02FFB49D-1ABF-4E47-BDAE-E26CC5E39686}" type="presOf" srcId="{EC09F1E2-7A28-46B5-9F67-68A0EB4AA59B}" destId="{1CC91656-FABB-4DBC-B554-FB6239D4669C}" srcOrd="0" destOrd="1" presId="urn:microsoft.com/office/officeart/2005/8/layout/vList4"/>
    <dgm:cxn modelId="{E46DDCB3-E067-44F1-8697-1D49075A0AA1}" type="presOf" srcId="{59F97880-0CDE-4757-9DFC-7A34C5166E9A}" destId="{1CC91656-FABB-4DBC-B554-FB6239D4669C}" srcOrd="0" destOrd="4" presId="urn:microsoft.com/office/officeart/2005/8/layout/vList4"/>
    <dgm:cxn modelId="{4DD847C4-39C2-4EDD-9976-5A940D716322}" srcId="{8FFF19C8-01B3-454A-986E-A0A3053135DE}" destId="{2B35F886-4073-48B8-91A2-448F102736E8}" srcOrd="3" destOrd="0" parTransId="{803F7817-75A1-4228-A963-749EF03736C7}" sibTransId="{EE70C5FF-C3DD-4FA2-8A19-2FB4B3532B31}"/>
    <dgm:cxn modelId="{93DFF3CB-FFDB-49F5-9895-F18927C3F02A}" type="presOf" srcId="{3428B88F-9E0A-4853-9552-BB7B85956803}" destId="{34935B06-4D71-4EB7-A2E7-895A28D8C823}" srcOrd="0" destOrd="3" presId="urn:microsoft.com/office/officeart/2005/8/layout/vList4"/>
    <dgm:cxn modelId="{8F7DA6D0-3B38-4AB8-A359-D0CA26E78C5D}" type="presOf" srcId="{E707ECFA-3836-4CD4-AEAF-B43666F72F6F}" destId="{30D006FF-0E11-463E-87AC-B120554AF6C1}" srcOrd="0" destOrd="0" presId="urn:microsoft.com/office/officeart/2005/8/layout/vList4"/>
    <dgm:cxn modelId="{0866DDD5-110A-4ECD-BB1C-40C91728C7B9}" srcId="{8FFF19C8-01B3-454A-986E-A0A3053135DE}" destId="{3428B88F-9E0A-4853-9552-BB7B85956803}" srcOrd="2" destOrd="0" parTransId="{EB4DC2E0-131F-4569-AB5B-10DCBC28BC41}" sibTransId="{DD66DFDA-745E-4D43-AAFC-513A913BEC41}"/>
    <dgm:cxn modelId="{9D53A7D9-6B41-4214-9156-3FD1B2D525BF}" srcId="{29A0221D-EC7A-403E-8AED-9B59300434EC}" destId="{59F97880-0CDE-4757-9DFC-7A34C5166E9A}" srcOrd="3" destOrd="0" parTransId="{599BC586-193C-4F04-A659-D30498C2601A}" sibTransId="{7B9034C2-B209-47F5-A7D3-DEBA6C0217A3}"/>
    <dgm:cxn modelId="{D46AE7DA-93B7-4233-AE1D-C25A137C76D4}" type="presOf" srcId="{E1D05D13-27AD-4A7C-B153-0E61CCF6073E}" destId="{1CC91656-FABB-4DBC-B554-FB6239D4669C}" srcOrd="0" destOrd="6" presId="urn:microsoft.com/office/officeart/2005/8/layout/vList4"/>
    <dgm:cxn modelId="{C363FBDD-2B81-4EDA-A8A9-D15F73693A56}" type="presOf" srcId="{2B35F886-4073-48B8-91A2-448F102736E8}" destId="{FB978304-7D78-4174-A90F-EE4F76942077}" srcOrd="1" destOrd="4" presId="urn:microsoft.com/office/officeart/2005/8/layout/vList4"/>
    <dgm:cxn modelId="{4A6094DF-41B5-4139-B827-5E0F6B0D34DC}" type="presOf" srcId="{29A0221D-EC7A-403E-8AED-9B59300434EC}" destId="{1CC91656-FABB-4DBC-B554-FB6239D4669C}" srcOrd="0" destOrd="0" presId="urn:microsoft.com/office/officeart/2005/8/layout/vList4"/>
    <dgm:cxn modelId="{0794E2E2-3F07-4C24-8495-699BFD06DFF0}" type="presOf" srcId="{E1D05D13-27AD-4A7C-B153-0E61CCF6073E}" destId="{B280CB75-7DA9-40D7-895C-C7EB71DFF2DB}" srcOrd="1" destOrd="6" presId="urn:microsoft.com/office/officeart/2005/8/layout/vList4"/>
    <dgm:cxn modelId="{2459CEE6-9DA0-4C7F-899A-EBC1C1F60A7B}" type="presOf" srcId="{29A0221D-EC7A-403E-8AED-9B59300434EC}" destId="{B280CB75-7DA9-40D7-895C-C7EB71DFF2DB}" srcOrd="1" destOrd="0" presId="urn:microsoft.com/office/officeart/2005/8/layout/vList4"/>
    <dgm:cxn modelId="{A991C6ED-6808-4F1F-8882-D15A627AF856}" type="presOf" srcId="{1238A0E6-26D5-4F5E-926B-E53B63689E18}" destId="{FB978304-7D78-4174-A90F-EE4F76942077}" srcOrd="1" destOrd="2" presId="urn:microsoft.com/office/officeart/2005/8/layout/vList4"/>
    <dgm:cxn modelId="{A9EA34F4-7EFD-4B75-AEFD-1E95ECD0243F}" srcId="{E707ECFA-3836-4CD4-AEAF-B43666F72F6F}" destId="{29A0221D-EC7A-403E-8AED-9B59300434EC}" srcOrd="0" destOrd="0" parTransId="{5689A9D2-4D73-4F01-900E-9EE4A36061CA}" sibTransId="{EED409F2-054B-47C8-BE44-3CD06A21F608}"/>
    <dgm:cxn modelId="{B28ADBF7-5DFF-4897-B137-8D46BD293E93}" srcId="{29A0221D-EC7A-403E-8AED-9B59300434EC}" destId="{E1D05D13-27AD-4A7C-B153-0E61CCF6073E}" srcOrd="5" destOrd="0" parTransId="{9A2E1638-E948-4CEE-8B49-EC2E000301A1}" sibTransId="{41E414F0-EE17-49C4-87D1-82D8DFA3EA12}"/>
    <dgm:cxn modelId="{46D884FA-D0F7-42B5-BEBE-A511D308F6C1}" type="presOf" srcId="{045432AD-39BA-4A81-8B7C-6651867E20B3}" destId="{FB978304-7D78-4174-A90F-EE4F76942077}" srcOrd="1" destOrd="5" presId="urn:microsoft.com/office/officeart/2005/8/layout/vList4"/>
    <dgm:cxn modelId="{46ABC68F-6B2C-40CF-9BCD-AF62B6FD5D74}" type="presParOf" srcId="{30D006FF-0E11-463E-87AC-B120554AF6C1}" destId="{52A7EBBB-CE43-434D-9C17-1012919F841F}" srcOrd="0" destOrd="0" presId="urn:microsoft.com/office/officeart/2005/8/layout/vList4"/>
    <dgm:cxn modelId="{8BEF5622-6317-4781-BC9A-2C2E421709A2}" type="presParOf" srcId="{52A7EBBB-CE43-434D-9C17-1012919F841F}" destId="{1CC91656-FABB-4DBC-B554-FB6239D4669C}" srcOrd="0" destOrd="0" presId="urn:microsoft.com/office/officeart/2005/8/layout/vList4"/>
    <dgm:cxn modelId="{8A5D6016-24B9-458A-B4F0-259E1C61BF39}" type="presParOf" srcId="{52A7EBBB-CE43-434D-9C17-1012919F841F}" destId="{514C93C1-1E30-44F4-921E-4A921846D1D2}" srcOrd="1" destOrd="0" presId="urn:microsoft.com/office/officeart/2005/8/layout/vList4"/>
    <dgm:cxn modelId="{71AE5DF7-4D2C-43F8-827A-7020A1E0883A}" type="presParOf" srcId="{52A7EBBB-CE43-434D-9C17-1012919F841F}" destId="{B280CB75-7DA9-40D7-895C-C7EB71DFF2DB}" srcOrd="2" destOrd="0" presId="urn:microsoft.com/office/officeart/2005/8/layout/vList4"/>
    <dgm:cxn modelId="{45D83542-F98C-4FBD-BFB2-8320641F0E0D}" type="presParOf" srcId="{30D006FF-0E11-463E-87AC-B120554AF6C1}" destId="{F890A5AA-BCCF-4720-BF76-E03B22B255F7}" srcOrd="1" destOrd="0" presId="urn:microsoft.com/office/officeart/2005/8/layout/vList4"/>
    <dgm:cxn modelId="{818BCA28-1517-4356-8743-7DE4C3BD8B42}" type="presParOf" srcId="{30D006FF-0E11-463E-87AC-B120554AF6C1}" destId="{FA8F1A30-D5E1-40C9-83C3-853657A49571}" srcOrd="2" destOrd="0" presId="urn:microsoft.com/office/officeart/2005/8/layout/vList4"/>
    <dgm:cxn modelId="{FE370345-AC4B-40C1-9748-B5FDF4EF0724}" type="presParOf" srcId="{FA8F1A30-D5E1-40C9-83C3-853657A49571}" destId="{34935B06-4D71-4EB7-A2E7-895A28D8C823}" srcOrd="0" destOrd="0" presId="urn:microsoft.com/office/officeart/2005/8/layout/vList4"/>
    <dgm:cxn modelId="{5C9695ED-1F6A-4EBC-BED5-59F8D9348030}" type="presParOf" srcId="{FA8F1A30-D5E1-40C9-83C3-853657A49571}" destId="{2658F2DF-3EDA-458B-9CD6-2AC43207F75D}" srcOrd="1" destOrd="0" presId="urn:microsoft.com/office/officeart/2005/8/layout/vList4"/>
    <dgm:cxn modelId="{8E3074B7-7569-4DD5-BCC7-4653818E9AE8}" type="presParOf" srcId="{FA8F1A30-D5E1-40C9-83C3-853657A49571}" destId="{FB978304-7D78-4174-A90F-EE4F7694207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C91656-FABB-4DBC-B554-FB6239D4669C}">
      <dsp:nvSpPr>
        <dsp:cNvPr id="0" name=""/>
        <dsp:cNvSpPr/>
      </dsp:nvSpPr>
      <dsp:spPr>
        <a:xfrm>
          <a:off x="0" y="0"/>
          <a:ext cx="10515600" cy="2071560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Sensibilisierung / Kommunikation / Haltung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Bestehende Vereine, Chöre, Tanzschulen, Bands, etc. entwickeln eine Haltung und reflektieren ihr Wirken in der Stadt Kloten im Bezug auf das Zusammenleben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Zugang zum musikalischen und tänzerischen Angebot in der Stadt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Präsenz und Integration bei institutionalisierten </a:t>
          </a:r>
          <a:r>
            <a:rPr lang="de-DE" sz="1400" kern="1200" dirty="0" err="1"/>
            <a:t>Gefässen</a:t>
          </a:r>
          <a:endParaRPr lang="de-D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Schaffen von neuen Plattformen / Kommunikationsformen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Nutzung von Synergien mit Partnerschaften (Wirtschaft / Schule / Kirchen, etc.)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e-DE" sz="1400" kern="1200" dirty="0"/>
        </a:p>
      </dsp:txBody>
      <dsp:txXfrm>
        <a:off x="2310276" y="0"/>
        <a:ext cx="8205323" cy="2071560"/>
      </dsp:txXfrm>
    </dsp:sp>
    <dsp:sp modelId="{514C93C1-1E30-44F4-921E-4A921846D1D2}">
      <dsp:nvSpPr>
        <dsp:cNvPr id="0" name=""/>
        <dsp:cNvSpPr/>
      </dsp:nvSpPr>
      <dsp:spPr>
        <a:xfrm>
          <a:off x="207156" y="207156"/>
          <a:ext cx="2103120" cy="165724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935B06-4D71-4EB7-A2E7-895A28D8C823}">
      <dsp:nvSpPr>
        <dsp:cNvPr id="0" name=""/>
        <dsp:cNvSpPr/>
      </dsp:nvSpPr>
      <dsp:spPr>
        <a:xfrm>
          <a:off x="0" y="2278716"/>
          <a:ext cx="10515600" cy="2071560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Förderung und Stärkung Zusammenleben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Fokus auf der Kulturvermittlung, Begleitung von interessierten Menschen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Aufbau Projektchor "</a:t>
          </a:r>
          <a:r>
            <a:rPr lang="de-DE" sz="1400" kern="1200" dirty="0" err="1"/>
            <a:t>Voices</a:t>
          </a:r>
          <a:r>
            <a:rPr lang="de-DE" sz="1400" kern="1200" dirty="0"/>
            <a:t> </a:t>
          </a:r>
          <a:r>
            <a:rPr lang="de-DE" sz="1400" kern="1200" dirty="0" err="1"/>
            <a:t>of</a:t>
          </a:r>
          <a:r>
            <a:rPr lang="de-DE" sz="1400" kern="1200" dirty="0"/>
            <a:t> </a:t>
          </a:r>
          <a:r>
            <a:rPr lang="de-DE" sz="1400" kern="1200" dirty="0" err="1"/>
            <a:t>Nations</a:t>
          </a:r>
          <a:r>
            <a:rPr lang="de-DE" sz="1400" kern="1200" dirty="0"/>
            <a:t>" / Tanzproben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Aufbau "Wohnzimmerkonzerte" in Zusammenarbeit mit Spitex / Verein Nachbarschaftshilfe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Sichtbarer Startanlass im Stadtzentrum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Soziales Mandat im Gemeinwesen</a:t>
          </a:r>
        </a:p>
      </dsp:txBody>
      <dsp:txXfrm>
        <a:off x="2310276" y="2278716"/>
        <a:ext cx="8205323" cy="2071560"/>
      </dsp:txXfrm>
    </dsp:sp>
    <dsp:sp modelId="{2658F2DF-3EDA-458B-9CD6-2AC43207F75D}">
      <dsp:nvSpPr>
        <dsp:cNvPr id="0" name=""/>
        <dsp:cNvSpPr/>
      </dsp:nvSpPr>
      <dsp:spPr>
        <a:xfrm>
          <a:off x="207156" y="2485872"/>
          <a:ext cx="2103120" cy="165724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461EF-DB2C-4F39-BAC6-B740C80E1EA6}" type="datetimeFigureOut">
              <a:rPr lang="de-CH" smtClean="0"/>
              <a:t>14.03.2025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AAB52-98F2-45D8-9050-C1F56ADAACA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55466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9833-6852-4483-B75D-9A65417CCC1D}" type="datetime1">
              <a:rPr lang="de-CH" smtClean="0"/>
              <a:t>14.03.2025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F2E1-CB5B-4DB0-A0D2-341416082D2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11733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F4945-1C78-40C0-A671-731FC49BBD8E}" type="datetime1">
              <a:rPr lang="de-CH" smtClean="0"/>
              <a:t>14.03.2025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F2E1-CB5B-4DB0-A0D2-341416082D2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4660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1B5D-A8C7-4671-85D9-06F45DA7FB2A}" type="datetime1">
              <a:rPr lang="de-CH" smtClean="0"/>
              <a:t>14.03.2025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F2E1-CB5B-4DB0-A0D2-341416082D2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21786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sz="half" idx="1"/>
          </p:nvPr>
        </p:nvSpPr>
        <p:spPr>
          <a:xfrm>
            <a:off x="1583499" y="1700809"/>
            <a:ext cx="5040000" cy="426451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6768307" y="1700809"/>
            <a:ext cx="5040000" cy="426451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1583702" y="189727"/>
            <a:ext cx="10176932" cy="1319060"/>
          </a:xfrm>
        </p:spPr>
        <p:txBody>
          <a:bodyPr lIns="0" tIns="0">
            <a:noAutofit/>
          </a:bodyPr>
          <a:lstStyle>
            <a:lvl1pPr>
              <a:defRPr sz="4800" b="1" i="0" cap="all" spc="160" baseline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r>
              <a:rPr lang="de-DE" dirty="0"/>
              <a:t>Titelmasterformat durch Klicken bearbeiten KLOTEN</a:t>
            </a:r>
            <a:endParaRPr lang="de-CH" dirty="0"/>
          </a:p>
        </p:txBody>
      </p:sp>
      <p:sp>
        <p:nvSpPr>
          <p:cNvPr id="11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976320" y="6117300"/>
            <a:ext cx="2844800" cy="486833"/>
          </a:xfrm>
        </p:spPr>
        <p:txBody>
          <a:bodyPr/>
          <a:lstStyle/>
          <a:p>
            <a:fld id="{5E3E9792-1200-4554-A62B-9E0DC943407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40656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14.03.2025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9059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14.03.2025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4579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14.03.2025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7411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14.03.2025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67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14.03.2025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15090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14.03.2025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4759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14.03.2025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881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5AE64-146F-4CA5-98EF-B98C73AABF4D}" type="datetime1">
              <a:rPr lang="de-CH" smtClean="0"/>
              <a:t>14.03.2025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F2E1-CB5B-4DB0-A0D2-341416082D2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32482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14.03.2025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80395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14.03.2025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18663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14.03.2025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80503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/>
              <a:t>Titel durch Klicken hinzufügen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14.03.2025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2989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9A368-B649-4B1C-AA8B-65875B174B83}" type="datetimeFigureOut">
              <a:rPr lang="de-CH" smtClean="0"/>
              <a:t>14.03.2025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66D5-43B2-4F68-AA20-6AD0668708B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425090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9A368-B649-4B1C-AA8B-65875B174B83}" type="datetimeFigureOut">
              <a:rPr lang="de-CH" smtClean="0"/>
              <a:t>14.03.2025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66D5-43B2-4F68-AA20-6AD0668708B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349262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9A368-B649-4B1C-AA8B-65875B174B83}" type="datetimeFigureOut">
              <a:rPr lang="de-CH" smtClean="0"/>
              <a:t>14.03.2025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66D5-43B2-4F68-AA20-6AD0668708B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11964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9A368-B649-4B1C-AA8B-65875B174B83}" type="datetimeFigureOut">
              <a:rPr lang="de-CH" smtClean="0"/>
              <a:t>14.03.2025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66D5-43B2-4F68-AA20-6AD0668708B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495262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9A368-B649-4B1C-AA8B-65875B174B83}" type="datetimeFigureOut">
              <a:rPr lang="de-CH" smtClean="0"/>
              <a:t>14.03.2025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66D5-43B2-4F68-AA20-6AD0668708B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993617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9A368-B649-4B1C-AA8B-65875B174B83}" type="datetimeFigureOut">
              <a:rPr lang="de-CH" smtClean="0"/>
              <a:t>14.03.2025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66D5-43B2-4F68-AA20-6AD0668708B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72701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0634-7993-4D30-820F-474F6EEC0C0C}" type="datetime1">
              <a:rPr lang="de-CH" smtClean="0"/>
              <a:t>14.03.2025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F2E1-CB5B-4DB0-A0D2-341416082D2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340900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9A368-B649-4B1C-AA8B-65875B174B83}" type="datetimeFigureOut">
              <a:rPr lang="de-CH" smtClean="0"/>
              <a:t>14.03.2025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66D5-43B2-4F68-AA20-6AD0668708B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442109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9A368-B649-4B1C-AA8B-65875B174B83}" type="datetimeFigureOut">
              <a:rPr lang="de-CH" smtClean="0"/>
              <a:t>14.03.2025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66D5-43B2-4F68-AA20-6AD0668708B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541020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9A368-B649-4B1C-AA8B-65875B174B83}" type="datetimeFigureOut">
              <a:rPr lang="de-CH" smtClean="0"/>
              <a:t>14.03.2025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66D5-43B2-4F68-AA20-6AD0668708B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988734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9A368-B649-4B1C-AA8B-65875B174B83}" type="datetimeFigureOut">
              <a:rPr lang="de-CH" smtClean="0"/>
              <a:t>14.03.2025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66D5-43B2-4F68-AA20-6AD0668708B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097631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9A368-B649-4B1C-AA8B-65875B174B83}" type="datetimeFigureOut">
              <a:rPr lang="de-CH" smtClean="0"/>
              <a:t>14.03.2025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66D5-43B2-4F68-AA20-6AD0668708B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927615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sz="half" idx="1"/>
          </p:nvPr>
        </p:nvSpPr>
        <p:spPr>
          <a:xfrm>
            <a:off x="1583499" y="1700809"/>
            <a:ext cx="5040000" cy="426451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6768307" y="1700809"/>
            <a:ext cx="5040000" cy="426451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1583702" y="189727"/>
            <a:ext cx="10176932" cy="1319060"/>
          </a:xfrm>
        </p:spPr>
        <p:txBody>
          <a:bodyPr lIns="0" tIns="0">
            <a:noAutofit/>
          </a:bodyPr>
          <a:lstStyle>
            <a:lvl1pPr>
              <a:defRPr sz="4800" b="1" i="0" cap="all" spc="160" baseline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r>
              <a:rPr lang="de-DE" dirty="0"/>
              <a:t>Titelmasterformat durch Klicken bearbeiten KLOTEN</a:t>
            </a:r>
            <a:endParaRPr lang="de-CH" dirty="0"/>
          </a:p>
        </p:txBody>
      </p:sp>
      <p:sp>
        <p:nvSpPr>
          <p:cNvPr id="11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976320" y="6117300"/>
            <a:ext cx="2844800" cy="486833"/>
          </a:xfrm>
        </p:spPr>
        <p:txBody>
          <a:bodyPr/>
          <a:lstStyle/>
          <a:p>
            <a:fld id="{5E3E9792-1200-4554-A62B-9E0DC943407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468513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sz="half" idx="1"/>
          </p:nvPr>
        </p:nvSpPr>
        <p:spPr>
          <a:xfrm>
            <a:off x="1583499" y="1700809"/>
            <a:ext cx="5040000" cy="426451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6768307" y="1700809"/>
            <a:ext cx="5040000" cy="426451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1583702" y="189727"/>
            <a:ext cx="10176932" cy="1319060"/>
          </a:xfrm>
        </p:spPr>
        <p:txBody>
          <a:bodyPr lIns="0" tIns="0">
            <a:noAutofit/>
          </a:bodyPr>
          <a:lstStyle>
            <a:lvl1pPr>
              <a:defRPr sz="4800" b="1" i="0" cap="all" spc="160" baseline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r>
              <a:rPr lang="de-DE" dirty="0"/>
              <a:t>Titelmasterformat durch Klicken bearbeiten KLOTEN</a:t>
            </a:r>
            <a:endParaRPr lang="de-CH" dirty="0"/>
          </a:p>
        </p:txBody>
      </p:sp>
      <p:sp>
        <p:nvSpPr>
          <p:cNvPr id="11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976320" y="6117300"/>
            <a:ext cx="2844800" cy="486833"/>
          </a:xfrm>
        </p:spPr>
        <p:txBody>
          <a:bodyPr/>
          <a:lstStyle/>
          <a:p>
            <a:fld id="{5E3E9792-1200-4554-A62B-9E0DC943407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40627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sz="half" idx="1"/>
          </p:nvPr>
        </p:nvSpPr>
        <p:spPr>
          <a:xfrm>
            <a:off x="1583499" y="1700809"/>
            <a:ext cx="5040000" cy="426451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6768307" y="1700809"/>
            <a:ext cx="5040000" cy="426451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1583702" y="189727"/>
            <a:ext cx="10176932" cy="1319060"/>
          </a:xfrm>
        </p:spPr>
        <p:txBody>
          <a:bodyPr lIns="0" tIns="0">
            <a:noAutofit/>
          </a:bodyPr>
          <a:lstStyle>
            <a:lvl1pPr>
              <a:defRPr sz="4800" b="1" i="0" cap="all" spc="160" baseline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r>
              <a:rPr lang="de-DE" dirty="0"/>
              <a:t>Titelmasterformat durch Klicken bearbeiten KLOTEN</a:t>
            </a:r>
            <a:endParaRPr lang="de-CH" dirty="0"/>
          </a:p>
        </p:txBody>
      </p:sp>
      <p:sp>
        <p:nvSpPr>
          <p:cNvPr id="11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976320" y="6117300"/>
            <a:ext cx="2844800" cy="486833"/>
          </a:xfrm>
        </p:spPr>
        <p:txBody>
          <a:bodyPr/>
          <a:lstStyle/>
          <a:p>
            <a:fld id="{5E3E9792-1200-4554-A62B-9E0DC943407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388261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E5FE3E44-DAED-0C4A-99B6-7AEACFB391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E5F4CF7-70B4-634D-9981-8A841E43F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085" y="958804"/>
            <a:ext cx="107487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rgbClr val="39AB47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E9223FB-A9C4-5846-B5D7-AC3425947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085" y="2593075"/>
            <a:ext cx="10748716" cy="3583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97296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5DE03-CF1D-4097-8B08-366496FB9F7B}" type="datetime1">
              <a:rPr lang="de-CH" smtClean="0"/>
              <a:t>14.03.2025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F2E1-CB5B-4DB0-A0D2-341416082D2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03082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82907-3488-4398-AB34-0B4208012843}" type="datetime1">
              <a:rPr lang="de-CH" smtClean="0"/>
              <a:t>14.03.2025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F2E1-CB5B-4DB0-A0D2-341416082D2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35157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9E7E-5B57-4476-A101-EAAE5B5EE830}" type="datetime1">
              <a:rPr lang="de-CH" smtClean="0"/>
              <a:t>14.03.2025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F2E1-CB5B-4DB0-A0D2-341416082D2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59791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FFD3-421E-41FC-B839-5880B794835A}" type="datetime1">
              <a:rPr lang="de-CH" smtClean="0"/>
              <a:t>14.03.2025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F2E1-CB5B-4DB0-A0D2-341416082D2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21123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027D1-74AB-4091-B7C9-404ABED283EC}" type="datetime1">
              <a:rPr lang="de-CH" smtClean="0"/>
              <a:t>14.03.2025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F2E1-CB5B-4DB0-A0D2-341416082D2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86764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EC8A3-83F2-42CD-A979-CE7C4BC8B813}" type="datetime1">
              <a:rPr lang="de-CH" smtClean="0"/>
              <a:t>14.03.2025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F2E1-CB5B-4DB0-A0D2-341416082D2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51631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FA26D-F88A-4D4A-84B9-CA7C9A8CA94D}" type="datetime1">
              <a:rPr lang="de-CH" smtClean="0"/>
              <a:t>14.03.2025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DF2E1-CB5B-4DB0-A0D2-341416082D2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69139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t>14.03.2025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4716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9A368-B649-4B1C-AA8B-65875B174B83}" type="datetimeFigureOut">
              <a:rPr lang="de-CH" smtClean="0"/>
              <a:t>14.03.2025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66D5-43B2-4F68-AA20-6AD0668708B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63536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youtube.com/watch?v=tbutQNBv8oA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4.png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.png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48.jpeg"/><Relationship Id="rId18" Type="http://schemas.openxmlformats.org/officeDocument/2006/relationships/image" Target="../media/image53.jpeg"/><Relationship Id="rId3" Type="http://schemas.openxmlformats.org/officeDocument/2006/relationships/image" Target="../media/image22.png"/><Relationship Id="rId21" Type="http://schemas.openxmlformats.org/officeDocument/2006/relationships/image" Target="../media/image56.jpeg"/><Relationship Id="rId7" Type="http://schemas.openxmlformats.org/officeDocument/2006/relationships/image" Target="../media/image43.jpeg"/><Relationship Id="rId12" Type="http://schemas.openxmlformats.org/officeDocument/2006/relationships/image" Target="../media/image47.jpeg"/><Relationship Id="rId17" Type="http://schemas.openxmlformats.org/officeDocument/2006/relationships/image" Target="../media/image52.jpeg"/><Relationship Id="rId2" Type="http://schemas.openxmlformats.org/officeDocument/2006/relationships/image" Target="../media/image21.png"/><Relationship Id="rId16" Type="http://schemas.openxmlformats.org/officeDocument/2006/relationships/image" Target="../media/image51.jpeg"/><Relationship Id="rId20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6.jpeg"/><Relationship Id="rId5" Type="http://schemas.openxmlformats.org/officeDocument/2006/relationships/image" Target="../media/image41.jpeg"/><Relationship Id="rId15" Type="http://schemas.openxmlformats.org/officeDocument/2006/relationships/image" Target="../media/image50.jpeg"/><Relationship Id="rId23" Type="http://schemas.openxmlformats.org/officeDocument/2006/relationships/image" Target="../media/image58.png"/><Relationship Id="rId10" Type="http://schemas.openxmlformats.org/officeDocument/2006/relationships/image" Target="../media/image45.jpeg"/><Relationship Id="rId19" Type="http://schemas.openxmlformats.org/officeDocument/2006/relationships/image" Target="../media/image54.jpeg"/><Relationship Id="rId4" Type="http://schemas.openxmlformats.org/officeDocument/2006/relationships/image" Target="../media/image40.jpeg"/><Relationship Id="rId9" Type="http://schemas.openxmlformats.org/officeDocument/2006/relationships/image" Target="../media/image4.png"/><Relationship Id="rId14" Type="http://schemas.openxmlformats.org/officeDocument/2006/relationships/image" Target="../media/image49.jpeg"/><Relationship Id="rId22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60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4.png"/><Relationship Id="rId4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2.png"/><Relationship Id="rId7" Type="http://schemas.openxmlformats.org/officeDocument/2006/relationships/image" Target="../media/image6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4.png"/><Relationship Id="rId4" Type="http://schemas.openxmlformats.org/officeDocument/2006/relationships/image" Target="../media/image2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4.png"/><Relationship Id="rId4" Type="http://schemas.openxmlformats.org/officeDocument/2006/relationships/image" Target="../media/image2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4.png"/><Relationship Id="rId4" Type="http://schemas.openxmlformats.org/officeDocument/2006/relationships/image" Target="../media/image2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youtube.com/watch?v=tbutQNBv8oA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ussdiagramm: Manuelle Eingabe 4"/>
          <p:cNvSpPr/>
          <p:nvPr/>
        </p:nvSpPr>
        <p:spPr>
          <a:xfrm>
            <a:off x="0" y="1471400"/>
            <a:ext cx="12192000" cy="1263535"/>
          </a:xfrm>
          <a:prstGeom prst="flowChartManualInpu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4" name="Grafik 3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4419"/>
            <a:ext cx="12192000" cy="387705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16" y="2008490"/>
            <a:ext cx="10336752" cy="495956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3196A6C-67CF-43C4-A62B-4C69CCC8AC08}"/>
              </a:ext>
            </a:extLst>
          </p:cNvPr>
          <p:cNvSpPr txBox="1"/>
          <p:nvPr/>
        </p:nvSpPr>
        <p:spPr>
          <a:xfrm>
            <a:off x="395546" y="279384"/>
            <a:ext cx="8669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spc="10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Open Sans SemiBold" panose="020B0706030804020204" pitchFamily="34" charset="0"/>
                <a:cs typeface="Arial" panose="020B0604020202020204" pitchFamily="34" charset="0"/>
              </a:rPr>
              <a:t>Open! </a:t>
            </a:r>
            <a:r>
              <a:rPr lang="de-DE" b="1" spc="10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Open Sans SemiBold" panose="020B0706030804020204" pitchFamily="34" charset="0"/>
                <a:cs typeface="Arial" panose="020B0604020202020204" pitchFamily="34" charset="0"/>
              </a:rPr>
              <a:t>15. März 2025, Flughafen Zürich-Kloten</a:t>
            </a:r>
          </a:p>
          <a:p>
            <a:r>
              <a:rPr lang="de-DE" b="1" spc="10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Open Sans SemiBold" panose="020B0706030804020204" pitchFamily="34" charset="0"/>
                <a:cs typeface="Arial" panose="020B0604020202020204" pitchFamily="34" charset="0"/>
              </a:rPr>
              <a:t>"Integrationsförderung und kulturelle Teilhabe in Verbindung bringen"</a:t>
            </a:r>
            <a:endParaRPr lang="de-CH" b="1" spc="100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Open Sans SemiBold" panose="020B0706030804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685" y="148856"/>
            <a:ext cx="2171082" cy="109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44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005" y="-1456853"/>
            <a:ext cx="12472281" cy="831485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96" y="5353783"/>
            <a:ext cx="2288615" cy="115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19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39734" t="40395" r="25050" b="20627"/>
          <a:stretch/>
        </p:blipFill>
        <p:spPr>
          <a:xfrm>
            <a:off x="0" y="-732806"/>
            <a:ext cx="12192000" cy="759080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696915" y="280829"/>
            <a:ext cx="47390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_Türen öffnen</a:t>
            </a:r>
          </a:p>
          <a:p>
            <a:r>
              <a:rPr lang="de-DE" dirty="0"/>
              <a:t>_Menschen begleiten</a:t>
            </a:r>
          </a:p>
          <a:p>
            <a:r>
              <a:rPr lang="de-DE" dirty="0"/>
              <a:t>_begeistern</a:t>
            </a:r>
          </a:p>
          <a:p>
            <a:r>
              <a:rPr lang="de-DE" dirty="0"/>
              <a:t>_aufeinander hören</a:t>
            </a:r>
          </a:p>
          <a:p>
            <a:r>
              <a:rPr lang="de-DE" b="1" dirty="0"/>
              <a:t>_kennenlernen</a:t>
            </a:r>
          </a:p>
          <a:p>
            <a:r>
              <a:rPr lang="de-DE" b="1" dirty="0"/>
              <a:t>_gemeinsam musizieren</a:t>
            </a:r>
            <a:endParaRPr lang="de-CH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A325A-4047-4221-A633-0E72A1333F7C}" type="slidenum">
              <a:rPr lang="de-CH" smtClean="0"/>
              <a:t>11</a:t>
            </a:fld>
            <a:endParaRPr lang="de-CH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CoN | Präsentation GL 21.12.2022</a:t>
            </a:r>
          </a:p>
        </p:txBody>
      </p:sp>
    </p:spTree>
    <p:extLst>
      <p:ext uri="{BB962C8B-B14F-4D97-AF65-F5344CB8AC3E}">
        <p14:creationId xmlns:p14="http://schemas.microsoft.com/office/powerpoint/2010/main" val="482367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9170" y="349124"/>
            <a:ext cx="2877561" cy="1444877"/>
          </a:xfrm>
          <a:prstGeom prst="rect">
            <a:avLst/>
          </a:prstGeom>
        </p:spPr>
      </p:pic>
      <p:sp>
        <p:nvSpPr>
          <p:cNvPr id="6" name="Wolke 5"/>
          <p:cNvSpPr/>
          <p:nvPr/>
        </p:nvSpPr>
        <p:spPr>
          <a:xfrm>
            <a:off x="1381645" y="1690689"/>
            <a:ext cx="9428711" cy="4901304"/>
          </a:xfrm>
          <a:prstGeom prst="cloud">
            <a:avLst/>
          </a:prstGeom>
          <a:solidFill>
            <a:srgbClr val="94C12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3200" dirty="0">
                <a:solidFill>
                  <a:schemeClr val="tx1"/>
                </a:solidFill>
              </a:rPr>
              <a:t>«</a:t>
            </a:r>
            <a:r>
              <a:rPr lang="de-CH" sz="3200" dirty="0" err="1">
                <a:solidFill>
                  <a:schemeClr val="tx1"/>
                </a:solidFill>
              </a:rPr>
              <a:t>Let</a:t>
            </a:r>
            <a:r>
              <a:rPr lang="de-CH" sz="3200" dirty="0">
                <a:solidFill>
                  <a:schemeClr val="tx1"/>
                </a:solidFill>
              </a:rPr>
              <a:t> </a:t>
            </a:r>
            <a:r>
              <a:rPr lang="de-CH" sz="3200" dirty="0" err="1">
                <a:solidFill>
                  <a:schemeClr val="tx1"/>
                </a:solidFill>
              </a:rPr>
              <a:t>the</a:t>
            </a:r>
            <a:r>
              <a:rPr lang="de-CH" sz="3200" dirty="0">
                <a:solidFill>
                  <a:schemeClr val="tx1"/>
                </a:solidFill>
              </a:rPr>
              <a:t> </a:t>
            </a:r>
            <a:r>
              <a:rPr lang="de-CH" sz="3200" dirty="0" err="1">
                <a:solidFill>
                  <a:schemeClr val="tx1"/>
                </a:solidFill>
              </a:rPr>
              <a:t>music</a:t>
            </a:r>
            <a:r>
              <a:rPr lang="de-CH" sz="3200" dirty="0">
                <a:solidFill>
                  <a:schemeClr val="tx1"/>
                </a:solidFill>
              </a:rPr>
              <a:t> </a:t>
            </a:r>
            <a:r>
              <a:rPr lang="de-CH" sz="3200" dirty="0" err="1">
                <a:solidFill>
                  <a:schemeClr val="tx1"/>
                </a:solidFill>
              </a:rPr>
              <a:t>speak</a:t>
            </a:r>
            <a:r>
              <a:rPr lang="de-CH" sz="3200" dirty="0">
                <a:solidFill>
                  <a:schemeClr val="tx1"/>
                </a:solidFill>
              </a:rPr>
              <a:t>» </a:t>
            </a:r>
            <a:r>
              <a:rPr lang="de-CH" sz="3200" b="1" dirty="0">
                <a:solidFill>
                  <a:schemeClr val="tx1"/>
                </a:solidFill>
              </a:rPr>
              <a:t>verbindet Menschen</a:t>
            </a:r>
            <a:r>
              <a:rPr lang="de-CH" sz="3200" dirty="0">
                <a:solidFill>
                  <a:schemeClr val="tx1"/>
                </a:solidFill>
              </a:rPr>
              <a:t>,</a:t>
            </a:r>
            <a:r>
              <a:rPr lang="de-CH" sz="3200" b="1" dirty="0">
                <a:solidFill>
                  <a:schemeClr val="tx1"/>
                </a:solidFill>
              </a:rPr>
              <a:t> öffnet Türen zu </a:t>
            </a:r>
            <a:r>
              <a:rPr lang="de-CH" sz="3200" dirty="0">
                <a:solidFill>
                  <a:schemeClr val="tx1"/>
                </a:solidFill>
              </a:rPr>
              <a:t>Proberäumen und Konzerterlebnissen, und schenkt ein </a:t>
            </a:r>
            <a:r>
              <a:rPr lang="de-CH" sz="3200" b="1" dirty="0">
                <a:solidFill>
                  <a:schemeClr val="tx1"/>
                </a:solidFill>
              </a:rPr>
              <a:t>«musikalisches Zuhause».</a:t>
            </a:r>
            <a:endParaRPr lang="de-CH" sz="3200" dirty="0">
              <a:solidFill>
                <a:schemeClr val="tx1"/>
              </a:solidFill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CH" b="1" dirty="0"/>
              <a:t>Mission</a:t>
            </a:r>
          </a:p>
        </p:txBody>
      </p:sp>
    </p:spTree>
    <p:extLst>
      <p:ext uri="{BB962C8B-B14F-4D97-AF65-F5344CB8AC3E}">
        <p14:creationId xmlns:p14="http://schemas.microsoft.com/office/powerpoint/2010/main" val="3437579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0" y="1213653"/>
            <a:ext cx="4866730" cy="297258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929F810-F8D6-483A-9DDE-A46DE1DF9D21}"/>
              </a:ext>
            </a:extLst>
          </p:cNvPr>
          <p:cNvSpPr txBox="1"/>
          <p:nvPr/>
        </p:nvSpPr>
        <p:spPr>
          <a:xfrm>
            <a:off x="72614" y="6385359"/>
            <a:ext cx="18580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Arial Narrow" panose="020B0606020202030204" pitchFamily="34" charset="0"/>
              </a:rPr>
              <a:t>Getragen und beflügelt durch: </a:t>
            </a:r>
            <a:endParaRPr lang="de-CH" sz="900" dirty="0">
              <a:latin typeface="Arial Narrow" panose="020B0606020202030204" pitchFamily="34" charset="0"/>
            </a:endParaRPr>
          </a:p>
        </p:txBody>
      </p:sp>
      <p:pic>
        <p:nvPicPr>
          <p:cNvPr id="7" name="Grafik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347" y="6385359"/>
            <a:ext cx="1228090" cy="24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 descr="Neues Wir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91" y="6385359"/>
            <a:ext cx="844550" cy="2616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F2E1-CB5B-4DB0-A0D2-341416082D2D}" type="slidenum">
              <a:rPr lang="de-CH" smtClean="0">
                <a:latin typeface="Arial Narrow" panose="020B0606020202030204" pitchFamily="34" charset="0"/>
              </a:rPr>
              <a:t>13</a:t>
            </a:fld>
            <a:endParaRPr lang="de-CH" dirty="0">
              <a:latin typeface="Arial Narrow" panose="020B060602020203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15635" y="558210"/>
            <a:ext cx="116295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98D9"/>
              </a:buClr>
              <a:buSzPct val="125000"/>
              <a:defRPr/>
            </a:pPr>
            <a:r>
              <a:rPr lang="de-DE" sz="30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Wie kommen wir an die Menschen?</a:t>
            </a:r>
            <a:endParaRPr lang="de-DE" sz="3000" b="1" dirty="0">
              <a:solidFill>
                <a:schemeClr val="accent5"/>
              </a:solidFill>
              <a:latin typeface="Arial Narrow" panose="020B0606020202030204" pitchFamily="34" charset="0"/>
              <a:ea typeface="Open Sans SemiBold" panose="020B0706030804020204" pitchFamily="34" charset="0"/>
              <a:cs typeface="Arial" panose="020B0604020202020204" pitchFamily="34" charset="0"/>
            </a:endParaRPr>
          </a:p>
          <a:p>
            <a:endParaRPr lang="de-CH" sz="30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86312" y="1561967"/>
            <a:ext cx="4438088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Blip>
                <a:blip r:embed="rId4"/>
              </a:buBlip>
            </a:pPr>
            <a:r>
              <a:rPr lang="de-DE" dirty="0">
                <a:solidFill>
                  <a:schemeClr val="bg1"/>
                </a:solidFill>
              </a:rPr>
              <a:t>Schlüsselpersonen als </a:t>
            </a:r>
            <a:r>
              <a:rPr lang="de-DE" dirty="0" err="1">
                <a:solidFill>
                  <a:schemeClr val="bg1"/>
                </a:solidFill>
              </a:rPr>
              <a:t>Botschafter:in</a:t>
            </a:r>
            <a:endParaRPr lang="de-DE" dirty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Blip>
                <a:blip r:embed="rId4"/>
              </a:buBlip>
            </a:pPr>
            <a:r>
              <a:rPr lang="de-DE" dirty="0">
                <a:solidFill>
                  <a:schemeClr val="bg1"/>
                </a:solidFill>
              </a:rPr>
              <a:t>Kick Off Veranstaltung / Begleitung</a:t>
            </a:r>
          </a:p>
          <a:p>
            <a:pPr marL="285750" indent="-285750">
              <a:buBlip>
                <a:blip r:embed="rId4"/>
              </a:buBlip>
            </a:pP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Blip>
                <a:blip r:embed="rId4"/>
              </a:buBlip>
            </a:pPr>
            <a:r>
              <a:rPr lang="de-DE" dirty="0">
                <a:solidFill>
                  <a:schemeClr val="bg1"/>
                </a:solidFill>
              </a:rPr>
              <a:t>Fokus Kernkompetenz Kulturvermittlung</a:t>
            </a:r>
          </a:p>
          <a:p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Blip>
                <a:blip r:embed="rId4"/>
              </a:buBlip>
            </a:pPr>
            <a:r>
              <a:rPr lang="de-DE" dirty="0">
                <a:solidFill>
                  <a:schemeClr val="bg1"/>
                </a:solidFill>
              </a:rPr>
              <a:t>Praktikumsstelle als Drehscheibe</a:t>
            </a:r>
          </a:p>
          <a:p>
            <a:endParaRPr lang="de-CH" dirty="0">
              <a:solidFill>
                <a:schemeClr val="bg1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37" y="339243"/>
            <a:ext cx="1536711" cy="772966"/>
          </a:xfrm>
          <a:prstGeom prst="rect">
            <a:avLst/>
          </a:prstGeom>
        </p:spPr>
      </p:pic>
      <p:sp>
        <p:nvSpPr>
          <p:cNvPr id="5" name="AutoShape 4" descr="Deutsch Lernen in ILS Zürich"/>
          <p:cNvSpPr>
            <a:spLocks noChangeAspect="1" noChangeArrowheads="1"/>
          </p:cNvSpPr>
          <p:nvPr/>
        </p:nvSpPr>
        <p:spPr bwMode="auto">
          <a:xfrm>
            <a:off x="155575" y="-4114800"/>
            <a:ext cx="11430000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3275" y="1213331"/>
            <a:ext cx="6575656" cy="493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6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949334"/>
            <a:ext cx="12319462" cy="9239597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F2E1-CB5B-4DB0-A0D2-341416082D2D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75771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9" y="-532373"/>
            <a:ext cx="6676678" cy="500305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6FE5517-3145-43F1-9E5F-C718DFDC5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63196" y="-771171"/>
            <a:ext cx="6328804" cy="474238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19623AB-E24E-4F7C-ACC8-315884D3E7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488"/>
          <a:stretch/>
        </p:blipFill>
        <p:spPr>
          <a:xfrm>
            <a:off x="1" y="3732415"/>
            <a:ext cx="6288022" cy="426858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/>
          <a:srcRect t="9786"/>
          <a:stretch/>
        </p:blipFill>
        <p:spPr>
          <a:xfrm>
            <a:off x="6192945" y="3046043"/>
            <a:ext cx="6101577" cy="412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7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F2E1-CB5B-4DB0-A0D2-341416082D2D}" type="slidenum">
              <a:rPr lang="de-CH" smtClean="0"/>
              <a:t>16</a:t>
            </a:fld>
            <a:endParaRPr lang="de-CH"/>
          </a:p>
        </p:txBody>
      </p:sp>
      <p:pic>
        <p:nvPicPr>
          <p:cNvPr id="1026" name="Picture 2" descr="d86ea490-fb6e-49b6-998c-06a5e027aebe@klot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7030"/>
            <a:ext cx="12192000" cy="914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5637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2342"/>
            <a:ext cx="12389224" cy="9291918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F2E1-CB5B-4DB0-A0D2-341416082D2D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60540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2631"/>
            <a:ext cx="12192000" cy="9144000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F2E1-CB5B-4DB0-A0D2-341416082D2D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420562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9E7ED6-4C15-4F3D-B241-5D74501BB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Proben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CD46959-505D-4B74-82E3-B1497EFE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F2E1-CB5B-4DB0-A0D2-341416082D2D}" type="slidenum">
              <a:rPr lang="de-CH" smtClean="0"/>
              <a:t>19</a:t>
            </a:fld>
            <a:endParaRPr lang="de-CH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6001"/>
            <a:ext cx="12192000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49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Eishockeyspiel zwischen den ZSC Lions und EHC Kloten in Zürich, mit Daniel Audette, Sven Andrighetto und Niko Ojamaeki auf dem Eis.">
            <a:extLst>
              <a:ext uri="{FF2B5EF4-FFF2-40B4-BE49-F238E27FC236}">
                <a16:creationId xmlns:a16="http://schemas.microsoft.com/office/drawing/2014/main" id="{E53B6CF5-77B3-802E-9CDE-31D93EDF1B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" b="1355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205AD48-9572-C9CD-61B2-C6FFA7D63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38DF2E1-CB5B-4DB0-A0D2-341416082D2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228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9359"/>
            <a:ext cx="12192000" cy="8128000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F2E1-CB5B-4DB0-A0D2-341416082D2D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99631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0" y="1213653"/>
            <a:ext cx="4866730" cy="297258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929F810-F8D6-483A-9DDE-A46DE1DF9D21}"/>
              </a:ext>
            </a:extLst>
          </p:cNvPr>
          <p:cNvSpPr txBox="1"/>
          <p:nvPr/>
        </p:nvSpPr>
        <p:spPr>
          <a:xfrm>
            <a:off x="72614" y="6385359"/>
            <a:ext cx="18580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Arial Narrow" panose="020B0606020202030204" pitchFamily="34" charset="0"/>
              </a:rPr>
              <a:t>Getragen und beflügelt durch: </a:t>
            </a:r>
            <a:endParaRPr lang="de-CH" sz="900" dirty="0">
              <a:latin typeface="Arial Narrow" panose="020B0606020202030204" pitchFamily="34" charset="0"/>
            </a:endParaRPr>
          </a:p>
        </p:txBody>
      </p:sp>
      <p:pic>
        <p:nvPicPr>
          <p:cNvPr id="7" name="Grafik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347" y="6385359"/>
            <a:ext cx="1228090" cy="24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 descr="Neues Wir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91" y="6385359"/>
            <a:ext cx="844550" cy="2616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F2E1-CB5B-4DB0-A0D2-341416082D2D}" type="slidenum">
              <a:rPr lang="de-CH" smtClean="0">
                <a:latin typeface="Arial Narrow" panose="020B0606020202030204" pitchFamily="34" charset="0"/>
              </a:rPr>
              <a:t>21</a:t>
            </a:fld>
            <a:endParaRPr lang="de-CH" dirty="0">
              <a:latin typeface="Arial Narrow" panose="020B060602020203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15635" y="558210"/>
            <a:ext cx="116295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98D9"/>
              </a:buClr>
              <a:buSzPct val="125000"/>
              <a:defRPr/>
            </a:pPr>
            <a:r>
              <a:rPr lang="de-DE" sz="30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PRÄSENZ IN DEUTSCH-UND INTEGRATIONS-KURSEN</a:t>
            </a:r>
            <a:endParaRPr lang="de-DE" sz="3000" b="1" dirty="0">
              <a:solidFill>
                <a:schemeClr val="accent5"/>
              </a:solidFill>
              <a:latin typeface="Arial Narrow" panose="020B0606020202030204" pitchFamily="34" charset="0"/>
              <a:ea typeface="Open Sans SemiBold" panose="020B0706030804020204" pitchFamily="34" charset="0"/>
              <a:cs typeface="Arial" panose="020B0604020202020204" pitchFamily="34" charset="0"/>
            </a:endParaRPr>
          </a:p>
          <a:p>
            <a:endParaRPr lang="de-CH" sz="30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86312" y="1561967"/>
            <a:ext cx="4171388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Blip>
                <a:blip r:embed="rId4"/>
              </a:buBlip>
            </a:pPr>
            <a:r>
              <a:rPr lang="de-DE" dirty="0">
                <a:solidFill>
                  <a:schemeClr val="bg1"/>
                </a:solidFill>
              </a:rPr>
              <a:t>Nutzung bestehender </a:t>
            </a:r>
            <a:r>
              <a:rPr lang="de-DE" dirty="0" err="1">
                <a:solidFill>
                  <a:schemeClr val="bg1"/>
                </a:solidFill>
              </a:rPr>
              <a:t>Gefässe</a:t>
            </a:r>
            <a:r>
              <a:rPr lang="de-DE" dirty="0">
                <a:solidFill>
                  <a:schemeClr val="bg1"/>
                </a:solidFill>
              </a:rPr>
              <a:t>, um das Thema mit den Menschen zu besprechen.</a:t>
            </a:r>
          </a:p>
          <a:p>
            <a:pPr marL="285750" indent="-285750">
              <a:buBlip>
                <a:blip r:embed="rId4"/>
              </a:buBlip>
            </a:pPr>
            <a:r>
              <a:rPr lang="de-DE" dirty="0">
                <a:solidFill>
                  <a:schemeClr val="bg1"/>
                </a:solidFill>
              </a:rPr>
              <a:t>Mit dem neuen Bild- und Videomaterial ist es viel einfacher, den Menschen die Wirkung des Projekts und ihre Möglichkeiten aufzuzeigen.</a:t>
            </a:r>
          </a:p>
          <a:p>
            <a:pPr marL="285750" indent="-285750">
              <a:buBlip>
                <a:blip r:embed="rId4"/>
              </a:buBlip>
            </a:pPr>
            <a:r>
              <a:rPr lang="de-DE" dirty="0">
                <a:solidFill>
                  <a:schemeClr val="bg1"/>
                </a:solidFill>
              </a:rPr>
              <a:t>Schulung / Sensibilisierung der externen Lehrkräfte.</a:t>
            </a:r>
            <a:endParaRPr lang="de-CH" dirty="0">
              <a:solidFill>
                <a:schemeClr val="bg1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37" y="339243"/>
            <a:ext cx="1536711" cy="772966"/>
          </a:xfrm>
          <a:prstGeom prst="rect">
            <a:avLst/>
          </a:prstGeom>
        </p:spPr>
      </p:pic>
      <p:sp>
        <p:nvSpPr>
          <p:cNvPr id="5" name="AutoShape 4" descr="Deutsch Lernen in ILS Zürich"/>
          <p:cNvSpPr>
            <a:spLocks noChangeAspect="1" noChangeArrowheads="1"/>
          </p:cNvSpPr>
          <p:nvPr/>
        </p:nvSpPr>
        <p:spPr bwMode="auto">
          <a:xfrm>
            <a:off x="155575" y="-4114800"/>
            <a:ext cx="11430000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542" y="1331176"/>
            <a:ext cx="7373561" cy="491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74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-1" y="1213653"/>
            <a:ext cx="6849687" cy="15572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929F810-F8D6-483A-9DDE-A46DE1DF9D21}"/>
              </a:ext>
            </a:extLst>
          </p:cNvPr>
          <p:cNvSpPr txBox="1"/>
          <p:nvPr/>
        </p:nvSpPr>
        <p:spPr>
          <a:xfrm>
            <a:off x="72614" y="6385359"/>
            <a:ext cx="18580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Arial Narrow" panose="020B0606020202030204" pitchFamily="34" charset="0"/>
              </a:rPr>
              <a:t>Getragen und beflügelt durch: </a:t>
            </a:r>
            <a:endParaRPr lang="de-CH" sz="900" dirty="0">
              <a:latin typeface="Arial Narrow" panose="020B0606020202030204" pitchFamily="34" charset="0"/>
            </a:endParaRPr>
          </a:p>
        </p:txBody>
      </p:sp>
      <p:pic>
        <p:nvPicPr>
          <p:cNvPr id="7" name="Grafik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347" y="6385359"/>
            <a:ext cx="1228090" cy="24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 descr="Neues Wir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91" y="6385359"/>
            <a:ext cx="844550" cy="2616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F2E1-CB5B-4DB0-A0D2-341416082D2D}" type="slidenum">
              <a:rPr lang="de-CH" smtClean="0">
                <a:latin typeface="Arial Narrow" panose="020B0606020202030204" pitchFamily="34" charset="0"/>
              </a:rPr>
              <a:t>22</a:t>
            </a:fld>
            <a:endParaRPr lang="de-CH" dirty="0">
              <a:latin typeface="Arial Narrow" panose="020B060602020203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15635" y="558210"/>
            <a:ext cx="116295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98D9"/>
              </a:buClr>
              <a:buSzPct val="125000"/>
              <a:defRPr/>
            </a:pPr>
            <a:r>
              <a:rPr lang="de-DE" sz="30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MUSIKALISCHE PRÄSENZ NEUZUZÜGERANLASS</a:t>
            </a:r>
            <a:endParaRPr lang="de-DE" sz="3000" b="1" dirty="0">
              <a:solidFill>
                <a:schemeClr val="accent5"/>
              </a:solidFill>
              <a:latin typeface="Arial Narrow" panose="020B0606020202030204" pitchFamily="34" charset="0"/>
              <a:ea typeface="Open Sans SemiBold" panose="020B0706030804020204" pitchFamily="34" charset="0"/>
              <a:cs typeface="Arial" panose="020B0604020202020204" pitchFamily="34" charset="0"/>
            </a:endParaRPr>
          </a:p>
          <a:p>
            <a:endParaRPr lang="de-CH" sz="30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86312" y="1561967"/>
            <a:ext cx="4668073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Blip>
                <a:blip r:embed="rId4"/>
              </a:buBlip>
            </a:pPr>
            <a:r>
              <a:rPr lang="de-DE" dirty="0">
                <a:solidFill>
                  <a:schemeClr val="bg1"/>
                </a:solidFill>
              </a:rPr>
              <a:t>Teil der Gesamt-Präsentation </a:t>
            </a:r>
          </a:p>
          <a:p>
            <a:pPr marL="285750" indent="-285750">
              <a:buBlip>
                <a:blip r:embed="rId4"/>
              </a:buBlip>
            </a:pPr>
            <a:r>
              <a:rPr lang="de-DE" dirty="0">
                <a:solidFill>
                  <a:schemeClr val="bg1"/>
                </a:solidFill>
              </a:rPr>
              <a:t>Beratung am Infostand, Menschen proaktiv ansprechen</a:t>
            </a:r>
          </a:p>
          <a:p>
            <a:pPr marL="285750" indent="-285750">
              <a:buBlip>
                <a:blip r:embed="rId4"/>
              </a:buBlip>
            </a:pPr>
            <a:r>
              <a:rPr lang="de-DE" dirty="0">
                <a:solidFill>
                  <a:schemeClr val="bg1"/>
                </a:solidFill>
              </a:rPr>
              <a:t>Musikalische Umrahmung der Veranstaltung</a:t>
            </a:r>
          </a:p>
          <a:p>
            <a:pPr marL="285750" indent="-285750">
              <a:buFontTx/>
              <a:buChar char="-"/>
            </a:pPr>
            <a:endParaRPr lang="de-DE" dirty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  <a:p>
            <a:endParaRPr lang="de-CH" dirty="0">
              <a:solidFill>
                <a:schemeClr val="bg1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37" y="339243"/>
            <a:ext cx="1536711" cy="772966"/>
          </a:xfrm>
          <a:prstGeom prst="rect">
            <a:avLst/>
          </a:prstGeom>
        </p:spPr>
      </p:pic>
      <p:sp>
        <p:nvSpPr>
          <p:cNvPr id="5" name="AutoShape 4" descr="Deutsch Lernen in ILS Zürich"/>
          <p:cNvSpPr>
            <a:spLocks noChangeAspect="1" noChangeArrowheads="1"/>
          </p:cNvSpPr>
          <p:nvPr/>
        </p:nvSpPr>
        <p:spPr bwMode="auto">
          <a:xfrm>
            <a:off x="155575" y="-4114800"/>
            <a:ext cx="11430000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3059" y="1534256"/>
            <a:ext cx="7068941" cy="471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40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4929F810-F8D6-483A-9DDE-A46DE1DF9D21}"/>
              </a:ext>
            </a:extLst>
          </p:cNvPr>
          <p:cNvSpPr txBox="1"/>
          <p:nvPr/>
        </p:nvSpPr>
        <p:spPr>
          <a:xfrm>
            <a:off x="72614" y="6385359"/>
            <a:ext cx="18580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Arial Narrow" panose="020B0606020202030204" pitchFamily="34" charset="0"/>
              </a:rPr>
              <a:t>Getragen und beflügelt durch: </a:t>
            </a:r>
            <a:endParaRPr lang="de-CH" sz="900" dirty="0">
              <a:latin typeface="Arial Narrow" panose="020B0606020202030204" pitchFamily="34" charset="0"/>
            </a:endParaRPr>
          </a:p>
        </p:txBody>
      </p:sp>
      <p:pic>
        <p:nvPicPr>
          <p:cNvPr id="7" name="Grafik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347" y="6385359"/>
            <a:ext cx="1228090" cy="24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 descr="Neues Wir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91" y="6385359"/>
            <a:ext cx="844550" cy="2616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F2E1-CB5B-4DB0-A0D2-341416082D2D}" type="slidenum">
              <a:rPr lang="de-CH" smtClean="0">
                <a:latin typeface="Arial Narrow" panose="020B0606020202030204" pitchFamily="34" charset="0"/>
              </a:rPr>
              <a:t>23</a:t>
            </a:fld>
            <a:endParaRPr lang="de-CH" dirty="0">
              <a:latin typeface="Arial Narrow" panose="020B060602020203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15635" y="558210"/>
            <a:ext cx="116295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98D9"/>
              </a:buClr>
              <a:buSzPct val="125000"/>
              <a:defRPr/>
            </a:pPr>
            <a:r>
              <a:rPr lang="de-DE" sz="30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Open Air – "</a:t>
            </a:r>
            <a:r>
              <a:rPr lang="de-DE" sz="3000" b="1" dirty="0" err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Let</a:t>
            </a:r>
            <a:r>
              <a:rPr lang="de-DE" sz="30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 The Music </a:t>
            </a:r>
            <a:r>
              <a:rPr lang="de-DE" sz="3000" b="1" dirty="0" err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Speak</a:t>
            </a:r>
            <a:r>
              <a:rPr lang="de-DE" sz="30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"</a:t>
            </a:r>
            <a:endParaRPr lang="de-CH" sz="30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4"/>
          <a:stretch/>
        </p:blipFill>
        <p:spPr>
          <a:xfrm>
            <a:off x="415635" y="1504242"/>
            <a:ext cx="7498080" cy="4432198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2445" r="-314"/>
          <a:stretch/>
        </p:blipFill>
        <p:spPr>
          <a:xfrm>
            <a:off x="7951417" y="4040186"/>
            <a:ext cx="3777378" cy="1907848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417" y="1504242"/>
            <a:ext cx="3777378" cy="2485144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37" y="339243"/>
            <a:ext cx="1536711" cy="77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13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4929F810-F8D6-483A-9DDE-A46DE1DF9D21}"/>
              </a:ext>
            </a:extLst>
          </p:cNvPr>
          <p:cNvSpPr txBox="1"/>
          <p:nvPr/>
        </p:nvSpPr>
        <p:spPr>
          <a:xfrm>
            <a:off x="72614" y="6385359"/>
            <a:ext cx="18580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Arial Narrow" panose="020B0606020202030204" pitchFamily="34" charset="0"/>
              </a:rPr>
              <a:t>Getragen und beflügelt durch: </a:t>
            </a:r>
            <a:endParaRPr lang="de-CH" sz="900" dirty="0">
              <a:latin typeface="Arial Narrow" panose="020B0606020202030204" pitchFamily="34" charset="0"/>
            </a:endParaRPr>
          </a:p>
        </p:txBody>
      </p:sp>
      <p:pic>
        <p:nvPicPr>
          <p:cNvPr id="7" name="Grafik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347" y="6385359"/>
            <a:ext cx="1228090" cy="24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 descr="Neues Wir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91" y="6385359"/>
            <a:ext cx="844550" cy="2616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F2E1-CB5B-4DB0-A0D2-341416082D2D}" type="slidenum">
              <a:rPr lang="de-CH" smtClean="0">
                <a:latin typeface="Arial Narrow" panose="020B0606020202030204" pitchFamily="34" charset="0"/>
              </a:rPr>
              <a:t>24</a:t>
            </a:fld>
            <a:endParaRPr lang="de-CH" dirty="0">
              <a:latin typeface="Arial Narrow" panose="020B060602020203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15635" y="558210"/>
            <a:ext cx="116295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98D9"/>
              </a:buClr>
              <a:buSzPct val="125000"/>
              <a:defRPr/>
            </a:pPr>
            <a:r>
              <a:rPr lang="de-DE" sz="30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CONCERTS OF NATIONS – "</a:t>
            </a:r>
            <a:r>
              <a:rPr lang="de-DE" sz="3000" b="1" dirty="0" err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Let</a:t>
            </a:r>
            <a:r>
              <a:rPr lang="de-DE" sz="30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 The Music </a:t>
            </a:r>
            <a:r>
              <a:rPr lang="de-DE" sz="3000" b="1" dirty="0" err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Speak</a:t>
            </a:r>
            <a:r>
              <a:rPr lang="de-DE" sz="30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"</a:t>
            </a:r>
            <a:endParaRPr lang="de-CH" sz="30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9" t="38550" r="14215" b="19443"/>
          <a:stretch/>
        </p:blipFill>
        <p:spPr>
          <a:xfrm>
            <a:off x="2760316" y="1496680"/>
            <a:ext cx="3158333" cy="123722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9" t="41073" r="37202" b="27973"/>
          <a:stretch/>
        </p:blipFill>
        <p:spPr>
          <a:xfrm>
            <a:off x="415635" y="1478283"/>
            <a:ext cx="2296666" cy="124363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1496680"/>
            <a:ext cx="1855832" cy="1237221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" t="38182" r="8955" b="10674"/>
          <a:stretch/>
        </p:blipFill>
        <p:spPr>
          <a:xfrm>
            <a:off x="415635" y="4037903"/>
            <a:ext cx="3004500" cy="1196559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5"/>
          <a:stretch/>
        </p:blipFill>
        <p:spPr>
          <a:xfrm>
            <a:off x="7874157" y="1494102"/>
            <a:ext cx="1572562" cy="1223088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37" y="339243"/>
            <a:ext cx="1536711" cy="772966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67"/>
          <a:stretch/>
        </p:blipFill>
        <p:spPr>
          <a:xfrm>
            <a:off x="6776704" y="2772934"/>
            <a:ext cx="2250024" cy="1212506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5" t="26631" r="5139" b="11681"/>
          <a:stretch/>
        </p:blipFill>
        <p:spPr>
          <a:xfrm>
            <a:off x="2270002" y="2773655"/>
            <a:ext cx="2213810" cy="1212506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3"/>
          <a:stretch/>
        </p:blipFill>
        <p:spPr>
          <a:xfrm>
            <a:off x="9080319" y="2760783"/>
            <a:ext cx="2160821" cy="1211452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02"/>
          <a:stretch/>
        </p:blipFill>
        <p:spPr>
          <a:xfrm>
            <a:off x="6612808" y="5306213"/>
            <a:ext cx="2199830" cy="1198136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9"/>
          <a:stretch/>
        </p:blipFill>
        <p:spPr>
          <a:xfrm>
            <a:off x="4537403" y="2772934"/>
            <a:ext cx="2185710" cy="1213227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5" y="2785644"/>
            <a:ext cx="1800776" cy="1200517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116" y="4044611"/>
            <a:ext cx="1781982" cy="1187988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169" y="4040368"/>
            <a:ext cx="1589642" cy="1192231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838" y="4044611"/>
            <a:ext cx="1781982" cy="1187988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946" y="1496711"/>
            <a:ext cx="1812581" cy="1208387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93" y="5306213"/>
            <a:ext cx="1781981" cy="1187988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7" t="15298" b="25053"/>
          <a:stretch/>
        </p:blipFill>
        <p:spPr>
          <a:xfrm>
            <a:off x="8709845" y="4045849"/>
            <a:ext cx="2364308" cy="1186750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6" r="16347" b="4420"/>
          <a:stretch/>
        </p:blipFill>
        <p:spPr>
          <a:xfrm>
            <a:off x="8884524" y="5306213"/>
            <a:ext cx="1915043" cy="118881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630073">
            <a:off x="10770699" y="4858418"/>
            <a:ext cx="1305732" cy="187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468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-1" y="1213653"/>
            <a:ext cx="5415149" cy="167205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929F810-F8D6-483A-9DDE-A46DE1DF9D21}"/>
              </a:ext>
            </a:extLst>
          </p:cNvPr>
          <p:cNvSpPr txBox="1"/>
          <p:nvPr/>
        </p:nvSpPr>
        <p:spPr>
          <a:xfrm>
            <a:off x="72614" y="6385359"/>
            <a:ext cx="18580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Arial Narrow" panose="020B0606020202030204" pitchFamily="34" charset="0"/>
              </a:rPr>
              <a:t>Getragen und beflügelt durch: </a:t>
            </a:r>
            <a:endParaRPr lang="de-CH" sz="900" dirty="0">
              <a:latin typeface="Arial Narrow" panose="020B0606020202030204" pitchFamily="34" charset="0"/>
            </a:endParaRPr>
          </a:p>
        </p:txBody>
      </p:sp>
      <p:pic>
        <p:nvPicPr>
          <p:cNvPr id="7" name="Grafik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347" y="6385359"/>
            <a:ext cx="1228090" cy="24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 descr="Neues Wir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91" y="6385359"/>
            <a:ext cx="844550" cy="2616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F2E1-CB5B-4DB0-A0D2-341416082D2D}" type="slidenum">
              <a:rPr lang="de-CH" smtClean="0">
                <a:latin typeface="Arial Narrow" panose="020B0606020202030204" pitchFamily="34" charset="0"/>
              </a:rPr>
              <a:t>25</a:t>
            </a:fld>
            <a:endParaRPr lang="de-CH" dirty="0">
              <a:latin typeface="Arial Narrow" panose="020B060602020203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15635" y="558210"/>
            <a:ext cx="116295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98D9"/>
              </a:buClr>
              <a:buSzPct val="125000"/>
              <a:defRPr/>
            </a:pPr>
            <a:r>
              <a:rPr lang="de-DE" sz="30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AUSBLICK ZUSAMMENARBEIT MIT LOKALEM GEWERBE</a:t>
            </a:r>
            <a:endParaRPr lang="de-DE" sz="3000" b="1" dirty="0">
              <a:solidFill>
                <a:schemeClr val="accent5"/>
              </a:solidFill>
              <a:latin typeface="Arial Narrow" panose="020B0606020202030204" pitchFamily="34" charset="0"/>
              <a:ea typeface="Open Sans SemiBold" panose="020B0706030804020204" pitchFamily="34" charset="0"/>
              <a:cs typeface="Arial" panose="020B0604020202020204" pitchFamily="34" charset="0"/>
            </a:endParaRPr>
          </a:p>
          <a:p>
            <a:endParaRPr lang="de-CH" sz="30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86312" y="1561967"/>
            <a:ext cx="4439375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Blip>
                <a:blip r:embed="rId4"/>
              </a:buBlip>
            </a:pPr>
            <a:r>
              <a:rPr lang="de-DE" dirty="0">
                <a:solidFill>
                  <a:schemeClr val="bg1"/>
                </a:solidFill>
              </a:rPr>
              <a:t>Präsenz und Präsentation bei </a:t>
            </a:r>
            <a:r>
              <a:rPr lang="de-DE" dirty="0" err="1">
                <a:solidFill>
                  <a:schemeClr val="bg1"/>
                </a:solidFill>
              </a:rPr>
              <a:t>Austauschgefässen</a:t>
            </a:r>
            <a:r>
              <a:rPr lang="de-DE" dirty="0">
                <a:solidFill>
                  <a:schemeClr val="bg1"/>
                </a:solidFill>
              </a:rPr>
              <a:t> der Unternehmen</a:t>
            </a:r>
          </a:p>
          <a:p>
            <a:pPr marL="285750" indent="-285750">
              <a:buBlip>
                <a:blip r:embed="rId4"/>
              </a:buBlip>
            </a:pPr>
            <a:r>
              <a:rPr lang="de-DE" dirty="0">
                <a:solidFill>
                  <a:schemeClr val="bg1"/>
                </a:solidFill>
              </a:rPr>
              <a:t>Kommunikationskampagne für die Unternehmen (HR / Leitung).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37" y="339243"/>
            <a:ext cx="1536711" cy="772966"/>
          </a:xfrm>
          <a:prstGeom prst="rect">
            <a:avLst/>
          </a:prstGeom>
        </p:spPr>
      </p:pic>
      <p:sp>
        <p:nvSpPr>
          <p:cNvPr id="5" name="AutoShape 4" descr="Deutsch Lernen in ILS Zürich"/>
          <p:cNvSpPr>
            <a:spLocks noChangeAspect="1" noChangeArrowheads="1"/>
          </p:cNvSpPr>
          <p:nvPr/>
        </p:nvSpPr>
        <p:spPr bwMode="auto">
          <a:xfrm>
            <a:off x="155575" y="-4114800"/>
            <a:ext cx="11430000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687" y="1448790"/>
            <a:ext cx="7197140" cy="479809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984" y="2998881"/>
            <a:ext cx="3254478" cy="195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261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-1" y="1213653"/>
            <a:ext cx="3906983" cy="129148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929F810-F8D6-483A-9DDE-A46DE1DF9D21}"/>
              </a:ext>
            </a:extLst>
          </p:cNvPr>
          <p:cNvSpPr txBox="1"/>
          <p:nvPr/>
        </p:nvSpPr>
        <p:spPr>
          <a:xfrm>
            <a:off x="72614" y="6385359"/>
            <a:ext cx="18580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Arial Narrow" panose="020B0606020202030204" pitchFamily="34" charset="0"/>
              </a:rPr>
              <a:t>Getragen und beflügelt durch: </a:t>
            </a:r>
            <a:endParaRPr lang="de-CH" sz="900" dirty="0">
              <a:latin typeface="Arial Narrow" panose="020B0606020202030204" pitchFamily="34" charset="0"/>
            </a:endParaRPr>
          </a:p>
        </p:txBody>
      </p:sp>
      <p:pic>
        <p:nvPicPr>
          <p:cNvPr id="7" name="Grafik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347" y="6385359"/>
            <a:ext cx="1228090" cy="24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 descr="Neues Wir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91" y="6385359"/>
            <a:ext cx="844550" cy="2616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F2E1-CB5B-4DB0-A0D2-341416082D2D}" type="slidenum">
              <a:rPr lang="de-CH" smtClean="0">
                <a:latin typeface="Arial Narrow" panose="020B0606020202030204" pitchFamily="34" charset="0"/>
              </a:rPr>
              <a:t>26</a:t>
            </a:fld>
            <a:endParaRPr lang="de-CH" dirty="0">
              <a:latin typeface="Arial Narrow" panose="020B060602020203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15635" y="558210"/>
            <a:ext cx="116295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98D9"/>
              </a:buClr>
              <a:buSzPct val="125000"/>
              <a:defRPr/>
            </a:pPr>
            <a:r>
              <a:rPr lang="de-DE" sz="30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GEPLANT: OUTPUT WOHNZIMMERKONZERTE</a:t>
            </a:r>
            <a:endParaRPr lang="de-CH" sz="30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86312" y="1561967"/>
            <a:ext cx="312190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Blip>
                <a:blip r:embed="rId4"/>
              </a:buBlip>
            </a:pPr>
            <a:r>
              <a:rPr lang="de-DE" dirty="0">
                <a:solidFill>
                  <a:schemeClr val="bg1"/>
                </a:solidFill>
              </a:rPr>
              <a:t>Lancierung Angebot "Musik Spitex Kloten" aka "Wohnzimmerkonzerte"</a:t>
            </a:r>
          </a:p>
          <a:p>
            <a:pPr marL="285750" indent="-285750">
              <a:buFontTx/>
              <a:buChar char="-"/>
            </a:pPr>
            <a:endParaRPr lang="de-CH" dirty="0">
              <a:solidFill>
                <a:schemeClr val="bg1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37" y="339243"/>
            <a:ext cx="1536711" cy="77296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597" y="1490174"/>
            <a:ext cx="8349119" cy="469637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71" r="8100" b="25490"/>
          <a:stretch/>
        </p:blipFill>
        <p:spPr>
          <a:xfrm>
            <a:off x="415635" y="2606583"/>
            <a:ext cx="3648365" cy="127066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912838"/>
            <a:ext cx="1498291" cy="223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82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-1" y="1213653"/>
            <a:ext cx="6849687" cy="16958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929F810-F8D6-483A-9DDE-A46DE1DF9D21}"/>
              </a:ext>
            </a:extLst>
          </p:cNvPr>
          <p:cNvSpPr txBox="1"/>
          <p:nvPr/>
        </p:nvSpPr>
        <p:spPr>
          <a:xfrm>
            <a:off x="72614" y="6385359"/>
            <a:ext cx="18580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Arial Narrow" panose="020B0606020202030204" pitchFamily="34" charset="0"/>
              </a:rPr>
              <a:t>Getragen und beflügelt durch: </a:t>
            </a:r>
            <a:endParaRPr lang="de-CH" sz="900" dirty="0">
              <a:latin typeface="Arial Narrow" panose="020B0606020202030204" pitchFamily="34" charset="0"/>
            </a:endParaRPr>
          </a:p>
        </p:txBody>
      </p:sp>
      <p:pic>
        <p:nvPicPr>
          <p:cNvPr id="7" name="Grafik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347" y="6385359"/>
            <a:ext cx="1228090" cy="24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 descr="Neues Wir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91" y="6385359"/>
            <a:ext cx="844550" cy="2616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F2E1-CB5B-4DB0-A0D2-341416082D2D}" type="slidenum">
              <a:rPr lang="de-CH" smtClean="0">
                <a:latin typeface="Arial Narrow" panose="020B0606020202030204" pitchFamily="34" charset="0"/>
              </a:rPr>
              <a:t>27</a:t>
            </a:fld>
            <a:endParaRPr lang="de-CH" dirty="0">
              <a:latin typeface="Arial Narrow" panose="020B060602020203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15635" y="558210"/>
            <a:ext cx="116295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98D9"/>
              </a:buClr>
              <a:buSzPct val="125000"/>
              <a:defRPr/>
            </a:pPr>
            <a:r>
              <a:rPr lang="de-DE" sz="30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VOICES OF NATIONS – DIE REISE GEHT WEITER</a:t>
            </a:r>
            <a:endParaRPr lang="de-DE" sz="3000" b="1" dirty="0">
              <a:solidFill>
                <a:schemeClr val="accent5"/>
              </a:solidFill>
              <a:latin typeface="Arial Narrow" panose="020B0606020202030204" pitchFamily="34" charset="0"/>
              <a:ea typeface="Open Sans SemiBold" panose="020B0706030804020204" pitchFamily="34" charset="0"/>
              <a:cs typeface="Arial" panose="020B0604020202020204" pitchFamily="34" charset="0"/>
            </a:endParaRPr>
          </a:p>
          <a:p>
            <a:endParaRPr lang="de-CH" sz="30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86312" y="1561967"/>
            <a:ext cx="645621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Blip>
                <a:blip r:embed="rId4"/>
              </a:buBlip>
            </a:pPr>
            <a:r>
              <a:rPr lang="de-DE" dirty="0">
                <a:solidFill>
                  <a:schemeClr val="bg1"/>
                </a:solidFill>
              </a:rPr>
              <a:t>Unterstützung Format offene Chor</a:t>
            </a:r>
          </a:p>
          <a:p>
            <a:pPr marL="285750" indent="-285750">
              <a:buBlip>
                <a:blip r:embed="rId4"/>
              </a:buBlip>
            </a:pPr>
            <a:r>
              <a:rPr lang="de-DE" dirty="0">
                <a:solidFill>
                  <a:schemeClr val="bg1"/>
                </a:solidFill>
              </a:rPr>
              <a:t>Beteiligung Chor als "Flaggschiff" der Kampagne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37" y="339243"/>
            <a:ext cx="1536711" cy="772966"/>
          </a:xfrm>
          <a:prstGeom prst="rect">
            <a:avLst/>
          </a:prstGeom>
        </p:spPr>
      </p:pic>
      <p:pic>
        <p:nvPicPr>
          <p:cNvPr id="1026" name="Picture 2" descr="https://hegnerhof.ch/wp-content/uploads/2024/02/voices-of-nations-vorschau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421" y="951629"/>
            <a:ext cx="5549146" cy="554914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178277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-1" y="1213653"/>
            <a:ext cx="6849687" cy="16958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929F810-F8D6-483A-9DDE-A46DE1DF9D21}"/>
              </a:ext>
            </a:extLst>
          </p:cNvPr>
          <p:cNvSpPr txBox="1"/>
          <p:nvPr/>
        </p:nvSpPr>
        <p:spPr>
          <a:xfrm>
            <a:off x="72614" y="6385359"/>
            <a:ext cx="18580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Arial Narrow" panose="020B0606020202030204" pitchFamily="34" charset="0"/>
              </a:rPr>
              <a:t>Getragen und beflügelt durch: </a:t>
            </a:r>
            <a:endParaRPr lang="de-CH" sz="900" dirty="0">
              <a:latin typeface="Arial Narrow" panose="020B0606020202030204" pitchFamily="34" charset="0"/>
            </a:endParaRPr>
          </a:p>
        </p:txBody>
      </p:sp>
      <p:pic>
        <p:nvPicPr>
          <p:cNvPr id="7" name="Grafik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347" y="6385359"/>
            <a:ext cx="1228090" cy="24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 descr="Neues Wir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91" y="6385359"/>
            <a:ext cx="844550" cy="2616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F2E1-CB5B-4DB0-A0D2-341416082D2D}" type="slidenum">
              <a:rPr lang="de-CH" smtClean="0">
                <a:latin typeface="Arial Narrow" panose="020B0606020202030204" pitchFamily="34" charset="0"/>
              </a:rPr>
              <a:t>28</a:t>
            </a:fld>
            <a:endParaRPr lang="de-CH" dirty="0">
              <a:latin typeface="Arial Narrow" panose="020B060602020203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15635" y="558210"/>
            <a:ext cx="116295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98D9"/>
              </a:buClr>
              <a:buSzPct val="125000"/>
              <a:defRPr/>
            </a:pPr>
            <a:r>
              <a:rPr lang="de-DE" sz="30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LEARNINGS / FAZIT</a:t>
            </a:r>
            <a:endParaRPr lang="de-DE" sz="3000" b="1" dirty="0">
              <a:solidFill>
                <a:schemeClr val="accent5"/>
              </a:solidFill>
              <a:latin typeface="Arial Narrow" panose="020B0606020202030204" pitchFamily="34" charset="0"/>
              <a:ea typeface="Open Sans SemiBold" panose="020B0706030804020204" pitchFamily="34" charset="0"/>
              <a:cs typeface="Arial" panose="020B0604020202020204" pitchFamily="34" charset="0"/>
            </a:endParaRPr>
          </a:p>
          <a:p>
            <a:endParaRPr lang="de-CH" sz="30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86311" y="1561967"/>
            <a:ext cx="667975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Blip>
                <a:blip r:embed="rId4"/>
              </a:buBlip>
            </a:pPr>
            <a:r>
              <a:rPr lang="de-DE" dirty="0">
                <a:solidFill>
                  <a:schemeClr val="bg1"/>
                </a:solidFill>
              </a:rPr>
              <a:t>Sensibilisierungsphase braucht Zeit und Geduld</a:t>
            </a:r>
          </a:p>
          <a:p>
            <a:pPr marL="285750" indent="-285750">
              <a:buBlip>
                <a:blip r:embed="rId4"/>
              </a:buBlip>
            </a:pPr>
            <a:r>
              <a:rPr lang="de-DE" dirty="0">
                <a:solidFill>
                  <a:schemeClr val="bg1"/>
                </a:solidFill>
              </a:rPr>
              <a:t>Finanzielle Ressourcen in Kulturvermittlung (Profis) in investieren</a:t>
            </a:r>
          </a:p>
          <a:p>
            <a:pPr marL="285750" indent="-285750">
              <a:buBlip>
                <a:blip r:embed="rId4"/>
              </a:buBlip>
            </a:pPr>
            <a:r>
              <a:rPr lang="de-DE" dirty="0">
                <a:solidFill>
                  <a:schemeClr val="bg1"/>
                </a:solidFill>
              </a:rPr>
              <a:t>Identitätsstiftente Kommunikation – Menschen vor Ort</a:t>
            </a:r>
          </a:p>
          <a:p>
            <a:pPr marL="285750" indent="-285750">
              <a:buBlip>
                <a:blip r:embed="rId4"/>
              </a:buBlip>
            </a:pPr>
            <a:r>
              <a:rPr lang="de-DE" dirty="0">
                <a:solidFill>
                  <a:schemeClr val="bg1"/>
                </a:solidFill>
              </a:rPr>
              <a:t>Dokumentation der Prozesse – Tue Gutes und rede darüber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37" y="339243"/>
            <a:ext cx="1536711" cy="77296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6"/>
          <a:srcRect l="64971" t="11719" r="23094" b="29115"/>
          <a:stretch/>
        </p:blipFill>
        <p:spPr>
          <a:xfrm rot="684221">
            <a:off x="6697711" y="1147722"/>
            <a:ext cx="3696455" cy="5153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148374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t="14591" b="197"/>
          <a:stretch/>
        </p:blipFill>
        <p:spPr>
          <a:xfrm>
            <a:off x="0" y="-14287"/>
            <a:ext cx="12192000" cy="692943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0337" y="1370965"/>
            <a:ext cx="3330465" cy="1675640"/>
          </a:xfrm>
          <a:prstGeom prst="rect">
            <a:avLst/>
          </a:prstGeom>
        </p:spPr>
      </p:pic>
      <p:sp>
        <p:nvSpPr>
          <p:cNvPr id="6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8DF2E1-CB5B-4DB0-A0D2-341416082D2D}" type="slidenum">
              <a:rPr lang="de-CH" smtClean="0">
                <a:latin typeface="Arial Narrow" panose="020B0606020202030204" pitchFamily="34" charset="0"/>
              </a:rPr>
              <a:t>29</a:t>
            </a:fld>
            <a:endParaRPr lang="de-CH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01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279162-C08B-47F9-90BF-847DC466C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Stadt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70685D-F5FB-4C4A-AAE8-0FDEDE21B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34C5271-8289-471F-B631-2359A183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F2E1-CB5B-4DB0-A0D2-341416082D2D}" type="slidenum">
              <a:rPr lang="de-CH" smtClean="0"/>
              <a:t>3</a:t>
            </a:fld>
            <a:endParaRPr lang="de-CH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3392"/>
            <a:ext cx="12302836" cy="830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98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0974"/>
            <a:ext cx="12317506" cy="9238130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F2E1-CB5B-4DB0-A0D2-341416082D2D}" type="slidenum">
              <a:rPr lang="de-CH" smtClean="0"/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52169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6819"/>
            <a:ext cx="6623051" cy="4363624"/>
          </a:xfrm>
        </p:spPr>
      </p:pic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dirty="0"/>
              <a:t>Die Flughafenstadt Kloten ist das Zuhause von knapp </a:t>
            </a:r>
            <a:r>
              <a:rPr lang="de-DE" sz="2800" b="1" dirty="0"/>
              <a:t>22'000 Menschen </a:t>
            </a:r>
            <a:r>
              <a:rPr lang="de-DE" sz="2800" dirty="0"/>
              <a:t>aus </a:t>
            </a:r>
            <a:r>
              <a:rPr lang="de-DE" sz="2800" b="1" dirty="0"/>
              <a:t>124 verschiedenen Nationen</a:t>
            </a:r>
            <a:r>
              <a:rPr lang="de-DE" sz="2800" dirty="0"/>
              <a:t>. Doch Kloten ist nicht nur als Wohnort von zentraler Wichtigkeit, sondern </a:t>
            </a:r>
            <a:r>
              <a:rPr lang="de-DE" sz="2800" b="1" dirty="0"/>
              <a:t>bietet auch rund 40'000 Personen</a:t>
            </a:r>
            <a:r>
              <a:rPr lang="de-DE" sz="2800" dirty="0"/>
              <a:t> einen Arbeitsplatz.</a:t>
            </a:r>
            <a:endParaRPr lang="de-CH" sz="2800" dirty="0"/>
          </a:p>
          <a:p>
            <a:pPr marL="0" indent="0">
              <a:buNone/>
            </a:pPr>
            <a:endParaRPr lang="de-CH" sz="280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Stadt Kloten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864" y="1796818"/>
            <a:ext cx="6744915" cy="506118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623" y="4881658"/>
            <a:ext cx="2300878" cy="167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38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0475"/>
            <a:ext cx="12192000" cy="720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30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0"/>
            <a:ext cx="12192000" cy="762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81" y="5637885"/>
            <a:ext cx="3644921" cy="908692"/>
          </a:xfrm>
          <a:prstGeom prst="rect">
            <a:avLst/>
          </a:prstGeom>
        </p:spPr>
      </p:pic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A325A-4047-4221-A633-0E72A1333F7C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98630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b="17175"/>
          <a:stretch/>
        </p:blipFill>
        <p:spPr>
          <a:xfrm>
            <a:off x="1" y="-3322582"/>
            <a:ext cx="12291647" cy="10180583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A325A-4047-4221-A633-0E72A1333F7C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84380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489" y="2"/>
            <a:ext cx="10098316" cy="687427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40677" y="192906"/>
            <a:ext cx="4739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_über 1000 Multiplikatoren</a:t>
            </a:r>
          </a:p>
          <a:p>
            <a:r>
              <a:rPr lang="de-DE" dirty="0"/>
              <a:t>_viel Gastgeber*innen</a:t>
            </a:r>
          </a:p>
          <a:p>
            <a:r>
              <a:rPr lang="de-DE" dirty="0"/>
              <a:t>_Potential an Tandems</a:t>
            </a:r>
          </a:p>
          <a:p>
            <a:r>
              <a:rPr lang="de-DE" dirty="0"/>
              <a:t>_bestehende Strukturen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A325A-4047-4221-A633-0E72A1333F7C}" type="slidenum">
              <a:rPr lang="de-CH" smtClean="0"/>
              <a:t>8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CoN | Präsentation GL 21.12.2022</a:t>
            </a:r>
          </a:p>
        </p:txBody>
      </p:sp>
    </p:spTree>
    <p:extLst>
      <p:ext uri="{BB962C8B-B14F-4D97-AF65-F5344CB8AC3E}">
        <p14:creationId xmlns:p14="http://schemas.microsoft.com/office/powerpoint/2010/main" val="571100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Ziele </a:t>
            </a:r>
            <a:r>
              <a:rPr lang="de-CH" sz="5000" b="1" dirty="0" err="1"/>
              <a:t>let</a:t>
            </a:r>
            <a:r>
              <a:rPr lang="de-CH" sz="5000" b="1" dirty="0"/>
              <a:t> </a:t>
            </a:r>
            <a:r>
              <a:rPr lang="de-CH" sz="5000" b="1" dirty="0" err="1"/>
              <a:t>the</a:t>
            </a:r>
            <a:r>
              <a:rPr lang="de-CH" sz="5000" b="1" dirty="0"/>
              <a:t> </a:t>
            </a:r>
            <a:r>
              <a:rPr lang="de-CH" sz="5000" b="1" dirty="0" err="1"/>
              <a:t>music</a:t>
            </a:r>
            <a:r>
              <a:rPr lang="de-CH" sz="5000" b="1" dirty="0"/>
              <a:t> </a:t>
            </a:r>
            <a:r>
              <a:rPr lang="de-CH" sz="5000" b="1" dirty="0" err="1"/>
              <a:t>speak</a:t>
            </a:r>
            <a:endParaRPr lang="de-CH" sz="5000" b="1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0238109"/>
              </p:ext>
            </p:extLst>
          </p:nvPr>
        </p:nvGraphicFramePr>
        <p:xfrm>
          <a:off x="838200" y="1825625"/>
          <a:ext cx="10515600" cy="4351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rafi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9457" y="200208"/>
            <a:ext cx="2877561" cy="1444877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A325A-4047-4221-A633-0E72A1333F7C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68387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498</Words>
  <Application>Microsoft Office PowerPoint</Application>
  <PresentationFormat>Breitbild</PresentationFormat>
  <Paragraphs>98</Paragraphs>
  <Slides>30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30</vt:i4>
      </vt:variant>
    </vt:vector>
  </HeadingPairs>
  <TitlesOfParts>
    <vt:vector size="37" baseType="lpstr">
      <vt:lpstr>Arial</vt:lpstr>
      <vt:lpstr>Arial Narrow</vt:lpstr>
      <vt:lpstr>Calibri</vt:lpstr>
      <vt:lpstr>Calibri Light</vt:lpstr>
      <vt:lpstr>Office</vt:lpstr>
      <vt:lpstr>Larissa-Design</vt:lpstr>
      <vt:lpstr>1_Office</vt:lpstr>
      <vt:lpstr>PowerPoint-Präsentation</vt:lpstr>
      <vt:lpstr>PowerPoint-Präsentation</vt:lpstr>
      <vt:lpstr>Stadt</vt:lpstr>
      <vt:lpstr>Stadt Kloten</vt:lpstr>
      <vt:lpstr>PowerPoint-Präsentation</vt:lpstr>
      <vt:lpstr>PowerPoint-Präsentation</vt:lpstr>
      <vt:lpstr>PowerPoint-Präsentation</vt:lpstr>
      <vt:lpstr>PowerPoint-Präsentation</vt:lpstr>
      <vt:lpstr>Ziele let the music speak</vt:lpstr>
      <vt:lpstr>PowerPoint-Präsentation</vt:lpstr>
      <vt:lpstr>PowerPoint-Präsentation</vt:lpstr>
      <vt:lpstr>Mission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Proben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Stadtverwaltung Kloten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 bringen Kloten zum Klingen!</dc:title>
  <dc:creator>Ruf Catherine</dc:creator>
  <cp:lastModifiedBy>Jean-Luc Kühnis</cp:lastModifiedBy>
  <cp:revision>533</cp:revision>
  <dcterms:created xsi:type="dcterms:W3CDTF">2023-04-14T14:09:46Z</dcterms:created>
  <dcterms:modified xsi:type="dcterms:W3CDTF">2025-03-14T19:19:50Z</dcterms:modified>
</cp:coreProperties>
</file>