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8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58D-1104-4C8C-93D8-75C469F61426}" type="datetimeFigureOut">
              <a:rPr lang="de-LI" smtClean="0"/>
              <a:t>14.03.2025</a:t>
            </a:fld>
            <a:endParaRPr lang="de-L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4EF-6791-4409-9114-9C488399DD68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49917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58D-1104-4C8C-93D8-75C469F61426}" type="datetimeFigureOut">
              <a:rPr lang="de-LI" smtClean="0"/>
              <a:t>14.03.2025</a:t>
            </a:fld>
            <a:endParaRPr lang="de-L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4EF-6791-4409-9114-9C488399DD68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12341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58D-1104-4C8C-93D8-75C469F61426}" type="datetimeFigureOut">
              <a:rPr lang="de-LI" smtClean="0"/>
              <a:t>14.03.2025</a:t>
            </a:fld>
            <a:endParaRPr lang="de-L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4EF-6791-4409-9114-9C488399DD68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15987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58D-1104-4C8C-93D8-75C469F61426}" type="datetimeFigureOut">
              <a:rPr lang="de-LI" smtClean="0"/>
              <a:t>14.03.2025</a:t>
            </a:fld>
            <a:endParaRPr lang="de-L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4EF-6791-4409-9114-9C488399DD68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84231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58D-1104-4C8C-93D8-75C469F61426}" type="datetimeFigureOut">
              <a:rPr lang="de-LI" smtClean="0"/>
              <a:t>14.03.2025</a:t>
            </a:fld>
            <a:endParaRPr lang="de-L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4EF-6791-4409-9114-9C488399DD68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90600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58D-1104-4C8C-93D8-75C469F61426}" type="datetimeFigureOut">
              <a:rPr lang="de-LI" smtClean="0"/>
              <a:t>14.03.2025</a:t>
            </a:fld>
            <a:endParaRPr lang="de-L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4EF-6791-4409-9114-9C488399DD68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88828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58D-1104-4C8C-93D8-75C469F61426}" type="datetimeFigureOut">
              <a:rPr lang="de-LI" smtClean="0"/>
              <a:t>14.03.2025</a:t>
            </a:fld>
            <a:endParaRPr lang="de-L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4EF-6791-4409-9114-9C488399DD68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90778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58D-1104-4C8C-93D8-75C469F61426}" type="datetimeFigureOut">
              <a:rPr lang="de-LI" smtClean="0"/>
              <a:t>14.03.2025</a:t>
            </a:fld>
            <a:endParaRPr lang="de-L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4EF-6791-4409-9114-9C488399DD68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5537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58D-1104-4C8C-93D8-75C469F61426}" type="datetimeFigureOut">
              <a:rPr lang="de-LI" smtClean="0"/>
              <a:t>14.03.2025</a:t>
            </a:fld>
            <a:endParaRPr lang="de-L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4EF-6791-4409-9114-9C488399DD68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16771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58D-1104-4C8C-93D8-75C469F61426}" type="datetimeFigureOut">
              <a:rPr lang="de-LI" smtClean="0"/>
              <a:t>14.03.2025</a:t>
            </a:fld>
            <a:endParaRPr lang="de-L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4EF-6791-4409-9114-9C488399DD68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86003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258D-1104-4C8C-93D8-75C469F61426}" type="datetimeFigureOut">
              <a:rPr lang="de-LI" smtClean="0"/>
              <a:t>14.03.2025</a:t>
            </a:fld>
            <a:endParaRPr lang="de-L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DD4EF-6791-4409-9114-9C488399DD68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88005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01258D-1104-4C8C-93D8-75C469F61426}" type="datetimeFigureOut">
              <a:rPr lang="de-LI" smtClean="0"/>
              <a:t>14.03.2025</a:t>
            </a:fld>
            <a:endParaRPr lang="de-L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L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CDD4EF-6791-4409-9114-9C488399DD68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63433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AD911-84E5-1E1B-3969-CCE6D425FA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LI" sz="4800" dirty="0"/>
              <a:t>Musik zieht am gleichen Strick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15E146-523D-82FE-A07F-551B87861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387599"/>
          </a:xfrm>
        </p:spPr>
        <p:txBody>
          <a:bodyPr>
            <a:normAutofit fontScale="92500" lnSpcReduction="10000"/>
          </a:bodyPr>
          <a:lstStyle/>
          <a:p>
            <a:r>
              <a:rPr lang="de-LI" sz="2400" b="1" dirty="0"/>
              <a:t>gemeinsam mehr erreichen</a:t>
            </a:r>
          </a:p>
          <a:p>
            <a:endParaRPr lang="de-LI" dirty="0"/>
          </a:p>
          <a:p>
            <a:r>
              <a:rPr lang="de-LI" dirty="0"/>
              <a:t>Zusammenarbeit zwischen Musikschulen und weiteren musikalischen Akteuren</a:t>
            </a:r>
          </a:p>
          <a:p>
            <a:endParaRPr lang="de-LI" dirty="0"/>
          </a:p>
          <a:p>
            <a:r>
              <a:rPr lang="de-LI" dirty="0"/>
              <a:t>Stefanie Hänni</a:t>
            </a:r>
          </a:p>
        </p:txBody>
      </p:sp>
      <p:pic>
        <p:nvPicPr>
          <p:cNvPr id="5" name="Grafik 4" descr="Ein Bild, das Text, Schrift, Logo, Design enthält.&#10;&#10;KI-generierte Inhalte können fehlerhaft sein.">
            <a:extLst>
              <a:ext uri="{FF2B5EF4-FFF2-40B4-BE49-F238E27FC236}">
                <a16:creationId xmlns:a16="http://schemas.microsoft.com/office/drawing/2014/main" id="{0CB5B1B6-E7E3-12D4-E7FF-BB5B63756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97" y="0"/>
            <a:ext cx="2735703" cy="2735703"/>
          </a:xfrm>
          <a:prstGeom prst="rect">
            <a:avLst/>
          </a:prstGeom>
        </p:spPr>
      </p:pic>
      <p:pic>
        <p:nvPicPr>
          <p:cNvPr id="7" name="Grafik 6" descr="Ein Bild, das Text, Schrift enthält.&#10;&#10;KI-generierte Inhalte können fehlerhaft sein.">
            <a:extLst>
              <a:ext uri="{FF2B5EF4-FFF2-40B4-BE49-F238E27FC236}">
                <a16:creationId xmlns:a16="http://schemas.microsoft.com/office/drawing/2014/main" id="{6C598161-A390-F032-D0E1-12FAF80D0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617127"/>
            <a:ext cx="2711563" cy="10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4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BF5D6-974B-7FD9-33EC-FFD3F8E2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I" dirty="0"/>
              <a:t>Voraussetzungen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38057E-951F-CFDB-8A78-7927A991E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LI" b="1" dirty="0"/>
              <a:t>Gemeinsame Zielsetzung </a:t>
            </a:r>
            <a:r>
              <a:rPr lang="de-LI" dirty="0"/>
              <a:t>– Klare Definition gemeinsamer Ziele und Visionen.</a:t>
            </a:r>
          </a:p>
          <a:p>
            <a:endParaRPr lang="de-LI" dirty="0"/>
          </a:p>
          <a:p>
            <a:r>
              <a:rPr lang="de-LI" b="1" dirty="0"/>
              <a:t>Offene Kommunikation </a:t>
            </a:r>
            <a:r>
              <a:rPr lang="de-LI" dirty="0"/>
              <a:t>– Regelmässiger Austausch zwischen Musikschulleitungen, Vereinsvorständen und Lehrpersonen.</a:t>
            </a:r>
          </a:p>
          <a:p>
            <a:endParaRPr lang="de-LI" dirty="0"/>
          </a:p>
          <a:p>
            <a:r>
              <a:rPr lang="de-LI" b="1" dirty="0"/>
              <a:t>Verbindliche Absprachen </a:t>
            </a:r>
            <a:r>
              <a:rPr lang="de-LI" dirty="0"/>
              <a:t>– Schriftliche Vereinbarungen oder Kooperationsverträge zur Klärung von Zuständigkeiten.</a:t>
            </a:r>
          </a:p>
        </p:txBody>
      </p:sp>
    </p:spTree>
    <p:extLst>
      <p:ext uri="{BB962C8B-B14F-4D97-AF65-F5344CB8AC3E}">
        <p14:creationId xmlns:p14="http://schemas.microsoft.com/office/powerpoint/2010/main" val="212763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B2B9E3-B0C2-8E97-4CDC-347714AF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3457"/>
            <a:ext cx="7886700" cy="5303506"/>
          </a:xfrm>
        </p:spPr>
        <p:txBody>
          <a:bodyPr>
            <a:normAutofit lnSpcReduction="10000"/>
          </a:bodyPr>
          <a:lstStyle/>
          <a:p>
            <a:r>
              <a:rPr lang="de-LI" b="1" dirty="0"/>
              <a:t>Gegenseitige Wertschätzung </a:t>
            </a:r>
            <a:r>
              <a:rPr lang="de-LI" dirty="0"/>
              <a:t>– Anerkennung der jeweiligen Rolle und Stärken der Partner.</a:t>
            </a:r>
          </a:p>
          <a:p>
            <a:endParaRPr lang="de-LI" dirty="0"/>
          </a:p>
          <a:p>
            <a:r>
              <a:rPr lang="de-LI" b="1" dirty="0"/>
              <a:t>Flexible Strukturen </a:t>
            </a:r>
            <a:r>
              <a:rPr lang="de-LI" dirty="0"/>
              <a:t>– Bereitschaft, sich organisatorisch und inhaltlich anzupassen.</a:t>
            </a:r>
          </a:p>
          <a:p>
            <a:endParaRPr lang="de-LI" dirty="0"/>
          </a:p>
          <a:p>
            <a:r>
              <a:rPr lang="de-LI" b="1" dirty="0"/>
              <a:t>Gemeinsame Projekte </a:t>
            </a:r>
            <a:r>
              <a:rPr lang="de-LI" dirty="0"/>
              <a:t>– Gezielte Kooperationen wie Ensemble-Arbeit, Probewochenenden oder gemeinsame Auftritte.</a:t>
            </a:r>
          </a:p>
          <a:p>
            <a:endParaRPr lang="de-LI" dirty="0"/>
          </a:p>
          <a:p>
            <a:r>
              <a:rPr lang="de-LI" b="1" dirty="0"/>
              <a:t>Nachwuchsförderung</a:t>
            </a:r>
            <a:r>
              <a:rPr lang="de-LI" dirty="0"/>
              <a:t> – Frühzeitige Einbindung von </a:t>
            </a:r>
            <a:r>
              <a:rPr lang="de-LI" dirty="0" err="1"/>
              <a:t>Musikschüler:innen</a:t>
            </a:r>
            <a:r>
              <a:rPr lang="de-LI" dirty="0"/>
              <a:t> in Jugendensembles.</a:t>
            </a:r>
          </a:p>
          <a:p>
            <a:endParaRPr lang="de-LI" dirty="0"/>
          </a:p>
        </p:txBody>
      </p:sp>
    </p:spTree>
    <p:extLst>
      <p:ext uri="{BB962C8B-B14F-4D97-AF65-F5344CB8AC3E}">
        <p14:creationId xmlns:p14="http://schemas.microsoft.com/office/powerpoint/2010/main" val="34403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35870C-358F-10EB-EE4E-02022213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8866"/>
            <a:ext cx="7886700" cy="5358097"/>
          </a:xfrm>
        </p:spPr>
        <p:txBody>
          <a:bodyPr/>
          <a:lstStyle/>
          <a:p>
            <a:r>
              <a:rPr lang="de-LI" b="1" dirty="0"/>
              <a:t>Finanzielle Unterstützung </a:t>
            </a:r>
            <a:r>
              <a:rPr lang="de-LI" dirty="0"/>
              <a:t>– Klärung der Kostenübernahme und möglicher Fördergelder.</a:t>
            </a:r>
          </a:p>
          <a:p>
            <a:endParaRPr lang="de-LI" dirty="0"/>
          </a:p>
          <a:p>
            <a:r>
              <a:rPr lang="de-LI" b="1" dirty="0"/>
              <a:t>Langfristige Perspektive </a:t>
            </a:r>
            <a:r>
              <a:rPr lang="de-LI" dirty="0"/>
              <a:t>– Nachhaltigkeit der Zusammenarbeit über einzelne Projekte hinaus.</a:t>
            </a:r>
          </a:p>
          <a:p>
            <a:endParaRPr lang="de-LI" dirty="0"/>
          </a:p>
          <a:p>
            <a:r>
              <a:rPr lang="de-LI" b="1" dirty="0"/>
              <a:t>Eltern und Öffentlichkeit einbinden </a:t>
            </a:r>
            <a:r>
              <a:rPr lang="de-LI" dirty="0"/>
              <a:t>– Förderung der Akzeptanz und Unterstützung durch das Umfeld.</a:t>
            </a:r>
          </a:p>
        </p:txBody>
      </p:sp>
    </p:spTree>
    <p:extLst>
      <p:ext uri="{BB962C8B-B14F-4D97-AF65-F5344CB8AC3E}">
        <p14:creationId xmlns:p14="http://schemas.microsoft.com/office/powerpoint/2010/main" val="26036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8B9DC-CE7E-D279-AA04-8B5ECFDC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I" dirty="0"/>
              <a:t>Beispiele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F02A55-AFEB-9CBE-39A9-CC3BAEBC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de-LI" dirty="0"/>
              <a:t>Entwicklung gemeinsamer Ausbildungsmodelle</a:t>
            </a:r>
          </a:p>
          <a:p>
            <a:pPr>
              <a:lnSpc>
                <a:spcPct val="170000"/>
              </a:lnSpc>
            </a:pPr>
            <a:r>
              <a:rPr lang="de-LI" dirty="0"/>
              <a:t>Regelmässige Austauschrunden: „runder Tisch Blasmusik“</a:t>
            </a:r>
          </a:p>
          <a:p>
            <a:pPr>
              <a:lnSpc>
                <a:spcPct val="170000"/>
              </a:lnSpc>
            </a:pPr>
            <a:r>
              <a:rPr lang="de-LI" dirty="0"/>
              <a:t>Offizielle Kooperationsvereinbarung zu Infrastruktur, Finanzen und Events</a:t>
            </a:r>
          </a:p>
          <a:p>
            <a:pPr>
              <a:lnSpc>
                <a:spcPct val="170000"/>
              </a:lnSpc>
            </a:pPr>
            <a:r>
              <a:rPr lang="de-LI" dirty="0"/>
              <a:t>„Tag der Blasmusik“ oder „Kids Day Blasmusik“ mit gemeinsamen Auftritten und (Familien)Konzerten von </a:t>
            </a:r>
            <a:r>
              <a:rPr lang="de-LI" dirty="0" err="1"/>
              <a:t>Schüler:innen</a:t>
            </a:r>
            <a:r>
              <a:rPr lang="de-LI" dirty="0"/>
              <a:t> und Vereinen</a:t>
            </a:r>
          </a:p>
          <a:p>
            <a:pPr>
              <a:lnSpc>
                <a:spcPct val="170000"/>
              </a:lnSpc>
            </a:pPr>
            <a:r>
              <a:rPr lang="de-LI" dirty="0" err="1"/>
              <a:t>Musikschüler:innen</a:t>
            </a:r>
            <a:r>
              <a:rPr lang="de-LI" dirty="0"/>
              <a:t> dürfen in Vereinsensembles mitspielen, ohne Beitrittszwang</a:t>
            </a:r>
          </a:p>
        </p:txBody>
      </p:sp>
    </p:spTree>
    <p:extLst>
      <p:ext uri="{BB962C8B-B14F-4D97-AF65-F5344CB8AC3E}">
        <p14:creationId xmlns:p14="http://schemas.microsoft.com/office/powerpoint/2010/main" val="222069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D5F3FD-8CD3-B009-A2BF-B1746A08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05218"/>
            <a:ext cx="7886700" cy="537174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de-LI" dirty="0"/>
              <a:t>„Jugendmusikcamp“ mit Probewoche und Abschlusskonzert</a:t>
            </a:r>
          </a:p>
          <a:p>
            <a:pPr>
              <a:lnSpc>
                <a:spcPct val="170000"/>
              </a:lnSpc>
            </a:pPr>
            <a:r>
              <a:rPr lang="de-LI" dirty="0"/>
              <a:t>„Junior-Orchester“ als Brücke zwischen Musikschule und Jugendmusik.</a:t>
            </a:r>
          </a:p>
          <a:p>
            <a:pPr>
              <a:lnSpc>
                <a:spcPct val="170000"/>
              </a:lnSpc>
            </a:pPr>
            <a:r>
              <a:rPr lang="de-LI" dirty="0"/>
              <a:t>Subventionen oder Rabattierungen für Musikvereine mit aktiver Nachwuchsarbeit.</a:t>
            </a:r>
          </a:p>
          <a:p>
            <a:pPr>
              <a:lnSpc>
                <a:spcPct val="170000"/>
              </a:lnSpc>
            </a:pPr>
            <a:r>
              <a:rPr lang="de-LI" dirty="0"/>
              <a:t>Regionale Jugendmusiken als Zusammenarbeit mit mehreren Vereinen</a:t>
            </a:r>
          </a:p>
          <a:p>
            <a:pPr>
              <a:lnSpc>
                <a:spcPct val="170000"/>
              </a:lnSpc>
            </a:pPr>
            <a:r>
              <a:rPr lang="de-LI" dirty="0"/>
              <a:t>Gemeinsame Werbung und Schnuppertage, Erlebnistage</a:t>
            </a:r>
          </a:p>
        </p:txBody>
      </p:sp>
    </p:spTree>
    <p:extLst>
      <p:ext uri="{BB962C8B-B14F-4D97-AF65-F5344CB8AC3E}">
        <p14:creationId xmlns:p14="http://schemas.microsoft.com/office/powerpoint/2010/main" val="274936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228</Words>
  <Application>Microsoft Office PowerPoint</Application>
  <PresentationFormat>Bildschirmpräsentation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</vt:lpstr>
      <vt:lpstr>Musik zieht am gleichen Strick</vt:lpstr>
      <vt:lpstr>Voraussetzungen</vt:lpstr>
      <vt:lpstr>PowerPoint-Präsentation</vt:lpstr>
      <vt:lpstr>PowerPoint-Präsentation</vt:lpstr>
      <vt:lpstr>Beispiele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Hänni</dc:creator>
  <cp:lastModifiedBy>Stefanie Hänni</cp:lastModifiedBy>
  <cp:revision>4</cp:revision>
  <dcterms:created xsi:type="dcterms:W3CDTF">2025-03-14T21:45:31Z</dcterms:created>
  <dcterms:modified xsi:type="dcterms:W3CDTF">2025-03-14T22:18:20Z</dcterms:modified>
</cp:coreProperties>
</file>